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66" r:id="rId3"/>
    <p:sldId id="259" r:id="rId4"/>
    <p:sldId id="277" r:id="rId5"/>
    <p:sldId id="273" r:id="rId6"/>
    <p:sldId id="280" r:id="rId7"/>
    <p:sldId id="262" r:id="rId8"/>
    <p:sldId id="263" r:id="rId9"/>
    <p:sldId id="264" r:id="rId10"/>
    <p:sldId id="286"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827" autoAdjust="0"/>
  </p:normalViewPr>
  <p:slideViewPr>
    <p:cSldViewPr>
      <p:cViewPr varScale="1">
        <p:scale>
          <a:sx n="54" d="100"/>
          <a:sy n="54" d="100"/>
        </p:scale>
        <p:origin x="229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FF524C93-ACDE-4A5A-98E7-83E7EC4FE721}" type="datetimeFigureOut">
              <a:rPr lang="en-US" smtClean="0"/>
              <a:t>1/17/2024</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1541286F-7E09-487A-9ED2-603335012C6A}" type="slidenum">
              <a:rPr lang="en-US" smtClean="0"/>
              <a:t>‹#›</a:t>
            </a:fld>
            <a:endParaRPr lang="en-US"/>
          </a:p>
        </p:txBody>
      </p:sp>
    </p:spTree>
    <p:extLst>
      <p:ext uri="{BB962C8B-B14F-4D97-AF65-F5344CB8AC3E}">
        <p14:creationId xmlns:p14="http://schemas.microsoft.com/office/powerpoint/2010/main" val="313724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4FA9F0F8-988F-42DE-89E8-C3E5B8DD0868}" type="datetimeFigureOut">
              <a:rPr lang="en-US" smtClean="0"/>
              <a:t>1/17/2024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E6A1391A-4ABD-40E8-8A77-58B2AAB39D9E}" type="slidenum">
              <a:rPr lang="en-US" smtClean="0"/>
              <a:t>‹#›</a:t>
            </a:fld>
            <a:endParaRPr lang="en-US"/>
          </a:p>
        </p:txBody>
      </p:sp>
    </p:spTree>
    <p:extLst>
      <p:ext uri="{BB962C8B-B14F-4D97-AF65-F5344CB8AC3E}">
        <p14:creationId xmlns:p14="http://schemas.microsoft.com/office/powerpoint/2010/main" val="207531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1</a:t>
            </a:fld>
            <a:endParaRPr lang="en-US"/>
          </a:p>
        </p:txBody>
      </p:sp>
    </p:spTree>
    <p:extLst>
      <p:ext uri="{BB962C8B-B14F-4D97-AF65-F5344CB8AC3E}">
        <p14:creationId xmlns:p14="http://schemas.microsoft.com/office/powerpoint/2010/main" val="362806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p>
        </p:txBody>
      </p:sp>
      <p:sp>
        <p:nvSpPr>
          <p:cNvPr id="4" name="Slide Number Placeholder 3"/>
          <p:cNvSpPr>
            <a:spLocks noGrp="1"/>
          </p:cNvSpPr>
          <p:nvPr>
            <p:ph type="sldNum" sz="quarter" idx="10"/>
          </p:nvPr>
        </p:nvSpPr>
        <p:spPr/>
        <p:txBody>
          <a:bodyPr/>
          <a:lstStyle/>
          <a:p>
            <a:fld id="{E6A1391A-4ABD-40E8-8A77-58B2AAB39D9E}" type="slidenum">
              <a:rPr lang="en-US" smtClean="0"/>
              <a:t>10</a:t>
            </a:fld>
            <a:endParaRPr lang="en-US"/>
          </a:p>
        </p:txBody>
      </p:sp>
    </p:spTree>
    <p:extLst>
      <p:ext uri="{BB962C8B-B14F-4D97-AF65-F5344CB8AC3E}">
        <p14:creationId xmlns:p14="http://schemas.microsoft.com/office/powerpoint/2010/main" val="227831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2</a:t>
            </a:fld>
            <a:endParaRPr lang="en-US"/>
          </a:p>
        </p:txBody>
      </p:sp>
    </p:spTree>
    <p:extLst>
      <p:ext uri="{BB962C8B-B14F-4D97-AF65-F5344CB8AC3E}">
        <p14:creationId xmlns:p14="http://schemas.microsoft.com/office/powerpoint/2010/main" val="406765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10"/>
          </p:nvPr>
        </p:nvSpPr>
        <p:spPr/>
        <p:txBody>
          <a:bodyPr/>
          <a:lstStyle/>
          <a:p>
            <a:fld id="{E6A1391A-4ABD-40E8-8A77-58B2AAB39D9E}" type="slidenum">
              <a:rPr lang="en-US" smtClean="0"/>
              <a:t>3</a:t>
            </a:fld>
            <a:endParaRPr lang="en-US"/>
          </a:p>
        </p:txBody>
      </p:sp>
    </p:spTree>
    <p:extLst>
      <p:ext uri="{BB962C8B-B14F-4D97-AF65-F5344CB8AC3E}">
        <p14:creationId xmlns:p14="http://schemas.microsoft.com/office/powerpoint/2010/main" val="48791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1391A-4ABD-40E8-8A77-58B2AAB39D9E}" type="slidenum">
              <a:rPr lang="en-US" smtClean="0"/>
              <a:t>4</a:t>
            </a:fld>
            <a:endParaRPr lang="en-US"/>
          </a:p>
        </p:txBody>
      </p:sp>
    </p:spTree>
    <p:extLst>
      <p:ext uri="{BB962C8B-B14F-4D97-AF65-F5344CB8AC3E}">
        <p14:creationId xmlns:p14="http://schemas.microsoft.com/office/powerpoint/2010/main" val="3059815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5</a:t>
            </a:fld>
            <a:endParaRPr lang="en-US"/>
          </a:p>
        </p:txBody>
      </p:sp>
    </p:spTree>
    <p:extLst>
      <p:ext uri="{BB962C8B-B14F-4D97-AF65-F5344CB8AC3E}">
        <p14:creationId xmlns:p14="http://schemas.microsoft.com/office/powerpoint/2010/main" val="427624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6</a:t>
            </a:fld>
            <a:endParaRPr lang="en-US"/>
          </a:p>
        </p:txBody>
      </p:sp>
    </p:spTree>
    <p:extLst>
      <p:ext uri="{BB962C8B-B14F-4D97-AF65-F5344CB8AC3E}">
        <p14:creationId xmlns:p14="http://schemas.microsoft.com/office/powerpoint/2010/main" val="274762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10"/>
          </p:nvPr>
        </p:nvSpPr>
        <p:spPr/>
        <p:txBody>
          <a:bodyPr/>
          <a:lstStyle/>
          <a:p>
            <a:fld id="{E6A1391A-4ABD-40E8-8A77-58B2AAB39D9E}" type="slidenum">
              <a:rPr lang="en-US" smtClean="0"/>
              <a:t>7</a:t>
            </a:fld>
            <a:endParaRPr lang="en-US"/>
          </a:p>
        </p:txBody>
      </p:sp>
    </p:spTree>
    <p:extLst>
      <p:ext uri="{BB962C8B-B14F-4D97-AF65-F5344CB8AC3E}">
        <p14:creationId xmlns:p14="http://schemas.microsoft.com/office/powerpoint/2010/main" val="93751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8</a:t>
            </a:fld>
            <a:endParaRPr lang="en-US"/>
          </a:p>
        </p:txBody>
      </p:sp>
    </p:spTree>
    <p:extLst>
      <p:ext uri="{BB962C8B-B14F-4D97-AF65-F5344CB8AC3E}">
        <p14:creationId xmlns:p14="http://schemas.microsoft.com/office/powerpoint/2010/main" val="417599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p:txBody>
      </p:sp>
      <p:sp>
        <p:nvSpPr>
          <p:cNvPr id="4" name="Slide Number Placeholder 3"/>
          <p:cNvSpPr>
            <a:spLocks noGrp="1"/>
          </p:cNvSpPr>
          <p:nvPr>
            <p:ph type="sldNum" sz="quarter" idx="10"/>
          </p:nvPr>
        </p:nvSpPr>
        <p:spPr/>
        <p:txBody>
          <a:bodyPr/>
          <a:lstStyle/>
          <a:p>
            <a:fld id="{E6A1391A-4ABD-40E8-8A77-58B2AAB39D9E}" type="slidenum">
              <a:rPr lang="en-US" smtClean="0"/>
              <a:t>9</a:t>
            </a:fld>
            <a:endParaRPr lang="en-US"/>
          </a:p>
        </p:txBody>
      </p:sp>
    </p:spTree>
    <p:extLst>
      <p:ext uri="{BB962C8B-B14F-4D97-AF65-F5344CB8AC3E}">
        <p14:creationId xmlns:p14="http://schemas.microsoft.com/office/powerpoint/2010/main" val="245648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169515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16445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234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405858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3880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222276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287032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304725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23609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A90A36-E85E-4228-ADB4-78E132B5253C}"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406258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90A36-E85E-4228-ADB4-78E132B5253C}"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216822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90A36-E85E-4228-ADB4-78E132B5253C}"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72236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90A36-E85E-4228-ADB4-78E132B5253C}"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260793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90A36-E85E-4228-ADB4-78E132B5253C}"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326367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A90A36-E85E-4228-ADB4-78E132B5253C}"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19904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A90A36-E85E-4228-ADB4-78E132B5253C}"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729C60-F872-4A45-90E6-E51A83033245}" type="slidenum">
              <a:rPr lang="en-US" smtClean="0"/>
              <a:t>‹#›</a:t>
            </a:fld>
            <a:endParaRPr lang="en-US"/>
          </a:p>
        </p:txBody>
      </p:sp>
    </p:spTree>
    <p:extLst>
      <p:ext uri="{BB962C8B-B14F-4D97-AF65-F5344CB8AC3E}">
        <p14:creationId xmlns:p14="http://schemas.microsoft.com/office/powerpoint/2010/main" val="349301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A90A36-E85E-4228-ADB4-78E132B5253C}" type="datetimeFigureOut">
              <a:rPr lang="en-US" smtClean="0"/>
              <a:t>1/17/2024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2729C60-F872-4A45-90E6-E51A83033245}" type="slidenum">
              <a:rPr lang="en-US" smtClean="0"/>
              <a:t>‹#›</a:t>
            </a:fld>
            <a:endParaRPr lang="en-US"/>
          </a:p>
        </p:txBody>
      </p:sp>
    </p:spTree>
    <p:extLst>
      <p:ext uri="{BB962C8B-B14F-4D97-AF65-F5344CB8AC3E}">
        <p14:creationId xmlns:p14="http://schemas.microsoft.com/office/powerpoint/2010/main" val="217287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cscedu.sharepoint.com/sites/Intranet/SitePages/LC%20Intranet.aspx"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086" y="1295400"/>
            <a:ext cx="7772400" cy="1470025"/>
          </a:xfrm>
        </p:spPr>
        <p:txBody>
          <a:bodyPr/>
          <a:lstStyle/>
          <a:p>
            <a:r>
              <a:rPr lang="en-US" dirty="0"/>
              <a:t>Budget Office</a:t>
            </a:r>
          </a:p>
        </p:txBody>
      </p:sp>
      <p:sp>
        <p:nvSpPr>
          <p:cNvPr id="3" name="Subtitle 2"/>
          <p:cNvSpPr>
            <a:spLocks noGrp="1"/>
          </p:cNvSpPr>
          <p:nvPr>
            <p:ph type="subTitle" idx="1"/>
          </p:nvPr>
        </p:nvSpPr>
        <p:spPr>
          <a:xfrm>
            <a:off x="1130595" y="4050834"/>
            <a:ext cx="2222205" cy="1096899"/>
          </a:xfrm>
        </p:spPr>
        <p:txBody>
          <a:bodyPr>
            <a:normAutofit lnSpcReduction="10000"/>
          </a:bodyPr>
          <a:lstStyle/>
          <a:p>
            <a:r>
              <a:rPr lang="en-US" dirty="0"/>
              <a:t>Cindy Patterson</a:t>
            </a:r>
          </a:p>
          <a:p>
            <a:r>
              <a:rPr lang="en-US" dirty="0"/>
              <a:t>Budget Director</a:t>
            </a:r>
          </a:p>
          <a:p>
            <a:r>
              <a:rPr lang="en-US" dirty="0"/>
              <a:t>x2353</a:t>
            </a:r>
          </a:p>
        </p:txBody>
      </p:sp>
      <p:sp>
        <p:nvSpPr>
          <p:cNvPr id="4" name="Subtitle 2"/>
          <p:cNvSpPr txBox="1">
            <a:spLocks/>
          </p:cNvSpPr>
          <p:nvPr/>
        </p:nvSpPr>
        <p:spPr>
          <a:xfrm>
            <a:off x="3886200" y="4057761"/>
            <a:ext cx="2667000" cy="1096899"/>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a:t>Brooke Hallman</a:t>
            </a:r>
          </a:p>
          <a:p>
            <a:r>
              <a:rPr lang="en-US" dirty="0"/>
              <a:t>Assistant Budget Director</a:t>
            </a:r>
          </a:p>
          <a:p>
            <a:r>
              <a:rPr lang="en-US" dirty="0"/>
              <a:t>x2361</a:t>
            </a:r>
          </a:p>
        </p:txBody>
      </p:sp>
    </p:spTree>
    <p:extLst>
      <p:ext uri="{BB962C8B-B14F-4D97-AF65-F5344CB8AC3E}">
        <p14:creationId xmlns:p14="http://schemas.microsoft.com/office/powerpoint/2010/main" val="340680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rcRect t="4576" b="4576"/>
          <a:stretch>
            <a:fillRect/>
          </a:stretch>
        </p:blipFill>
        <p:spPr>
          <a:xfrm>
            <a:off x="609600" y="2178838"/>
            <a:ext cx="6348413" cy="3844937"/>
          </a:xfrm>
        </p:spPr>
      </p:pic>
    </p:spTree>
    <p:extLst>
      <p:ext uri="{BB962C8B-B14F-4D97-AF65-F5344CB8AC3E}">
        <p14:creationId xmlns:p14="http://schemas.microsoft.com/office/powerpoint/2010/main" val="168493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6647589" cy="369332"/>
          </a:xfrm>
          <a:prstGeom prst="rect">
            <a:avLst/>
          </a:prstGeom>
          <a:noFill/>
        </p:spPr>
        <p:txBody>
          <a:bodyPr wrap="none" rtlCol="0">
            <a:spAutoFit/>
          </a:bodyPr>
          <a:lstStyle/>
          <a:p>
            <a:r>
              <a:rPr lang="en-US" dirty="0">
                <a:solidFill>
                  <a:srgbClr val="7030A0"/>
                </a:solidFill>
              </a:rPr>
              <a:t>www.lcsc.edu/budget</a:t>
            </a:r>
            <a:r>
              <a:rPr lang="en-US" dirty="0">
                <a:solidFill>
                  <a:schemeClr val="tx2">
                    <a:lumMod val="75000"/>
                  </a:schemeClr>
                </a:solidFill>
              </a:rPr>
              <a:t> &amp; </a:t>
            </a:r>
            <a:r>
              <a:rPr lang="en-US" dirty="0">
                <a:hlinkClick r:id="rId3"/>
              </a:rPr>
              <a:t>LC Intranet - Home (sharepoint.com)</a:t>
            </a:r>
            <a:r>
              <a:rPr lang="en-US" dirty="0">
                <a:solidFill>
                  <a:srgbClr val="0070C0"/>
                </a:solidFill>
              </a:rPr>
              <a:t> </a:t>
            </a:r>
          </a:p>
        </p:txBody>
      </p:sp>
      <p:pic>
        <p:nvPicPr>
          <p:cNvPr id="5" name="Picture 4">
            <a:extLst>
              <a:ext uri="{FF2B5EF4-FFF2-40B4-BE49-F238E27FC236}">
                <a16:creationId xmlns:a16="http://schemas.microsoft.com/office/drawing/2014/main" id="{37B4BE1D-EEFC-4D13-890E-AA45E5A2A351}"/>
              </a:ext>
            </a:extLst>
          </p:cNvPr>
          <p:cNvPicPr>
            <a:picLocks noChangeAspect="1"/>
          </p:cNvPicPr>
          <p:nvPr/>
        </p:nvPicPr>
        <p:blipFill>
          <a:blip r:embed="rId4"/>
          <a:stretch>
            <a:fillRect/>
          </a:stretch>
        </p:blipFill>
        <p:spPr>
          <a:xfrm>
            <a:off x="152400" y="1159826"/>
            <a:ext cx="8839200" cy="4859974"/>
          </a:xfrm>
          <a:prstGeom prst="rect">
            <a:avLst/>
          </a:prstGeom>
        </p:spPr>
      </p:pic>
    </p:spTree>
    <p:extLst>
      <p:ext uri="{BB962C8B-B14F-4D97-AF65-F5344CB8AC3E}">
        <p14:creationId xmlns:p14="http://schemas.microsoft.com/office/powerpoint/2010/main" val="220394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 Resources/Budget</a:t>
            </a:r>
            <a:br>
              <a:rPr lang="en-US" dirty="0"/>
            </a:br>
            <a:r>
              <a:rPr lang="en-US" dirty="0"/>
              <a:t>(Funds)</a:t>
            </a:r>
          </a:p>
        </p:txBody>
      </p:sp>
      <p:sp>
        <p:nvSpPr>
          <p:cNvPr id="3" name="Content Placeholder 2"/>
          <p:cNvSpPr>
            <a:spLocks noGrp="1"/>
          </p:cNvSpPr>
          <p:nvPr>
            <p:ph idx="1"/>
          </p:nvPr>
        </p:nvSpPr>
        <p:spPr/>
        <p:txBody>
          <a:bodyPr/>
          <a:lstStyle/>
          <a:p>
            <a:r>
              <a:rPr lang="en-US" dirty="0"/>
              <a:t>Appropriated fund sources</a:t>
            </a:r>
          </a:p>
          <a:p>
            <a:pPr marL="400050" lvl="1" indent="0">
              <a:buNone/>
            </a:pPr>
            <a:r>
              <a:rPr lang="en-US" dirty="0"/>
              <a:t>(Gen Ed fund 10, Normal School Endowment, CTE fund 12, CTE fund 14 major capital project funding)</a:t>
            </a:r>
          </a:p>
          <a:p>
            <a:pPr marL="400050" lvl="1" indent="0">
              <a:buNone/>
            </a:pPr>
            <a:endParaRPr lang="en-US" dirty="0"/>
          </a:p>
          <a:p>
            <a:r>
              <a:rPr lang="en-US" dirty="0"/>
              <a:t>Non-appropriated fund sources (local funds)</a:t>
            </a:r>
          </a:p>
          <a:p>
            <a:pPr marL="400050" lvl="1" indent="0">
              <a:buNone/>
            </a:pPr>
            <a:r>
              <a:rPr lang="en-US" dirty="0"/>
              <a:t>Student fees fund 11, local Service Ops, Grants &amp; Contracts (Funds 20 &amp; 21), Auxiliaries (Fund 3x series, Agency Funds (Fund 50)</a:t>
            </a:r>
          </a:p>
          <a:p>
            <a:pPr marL="400050" lvl="1" indent="0">
              <a:buNone/>
            </a:pPr>
            <a:endParaRPr lang="en-US" dirty="0"/>
          </a:p>
          <a:p>
            <a:r>
              <a:rPr lang="en-US" dirty="0"/>
              <a:t>Ongoing vs. one-time fund sources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97412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9370" y="293336"/>
            <a:ext cx="6347713"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Budget Book (</a:t>
            </a:r>
            <a:r>
              <a:rPr lang="en-US" dirty="0" err="1"/>
              <a:t>Approp</a:t>
            </a:r>
            <a:r>
              <a:rPr lang="en-US" dirty="0"/>
              <a:t>. Funds)</a:t>
            </a:r>
          </a:p>
        </p:txBody>
      </p:sp>
      <p:pic>
        <p:nvPicPr>
          <p:cNvPr id="3" name="Picture 2">
            <a:extLst>
              <a:ext uri="{FF2B5EF4-FFF2-40B4-BE49-F238E27FC236}">
                <a16:creationId xmlns:a16="http://schemas.microsoft.com/office/drawing/2014/main" id="{D16BD050-E31E-4315-A97D-0F124FC4406F}"/>
              </a:ext>
            </a:extLst>
          </p:cNvPr>
          <p:cNvPicPr>
            <a:picLocks noChangeAspect="1"/>
          </p:cNvPicPr>
          <p:nvPr/>
        </p:nvPicPr>
        <p:blipFill>
          <a:blip r:embed="rId3"/>
          <a:stretch>
            <a:fillRect/>
          </a:stretch>
        </p:blipFill>
        <p:spPr>
          <a:xfrm>
            <a:off x="457200" y="938496"/>
            <a:ext cx="7010400" cy="5897880"/>
          </a:xfrm>
          <a:prstGeom prst="rect">
            <a:avLst/>
          </a:prstGeom>
        </p:spPr>
      </p:pic>
    </p:spTree>
    <p:extLst>
      <p:ext uri="{BB962C8B-B14F-4D97-AF65-F5344CB8AC3E}">
        <p14:creationId xmlns:p14="http://schemas.microsoft.com/office/powerpoint/2010/main" val="282985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000C1F-C999-4DAE-BCCE-FB1E144157C4}"/>
              </a:ext>
            </a:extLst>
          </p:cNvPr>
          <p:cNvPicPr>
            <a:picLocks noChangeAspect="1"/>
          </p:cNvPicPr>
          <p:nvPr/>
        </p:nvPicPr>
        <p:blipFill>
          <a:blip r:embed="rId3"/>
          <a:stretch>
            <a:fillRect/>
          </a:stretch>
        </p:blipFill>
        <p:spPr>
          <a:xfrm>
            <a:off x="266700" y="1638300"/>
            <a:ext cx="8115300" cy="3581400"/>
          </a:xfrm>
          <a:prstGeom prst="rect">
            <a:avLst/>
          </a:prstGeom>
        </p:spPr>
      </p:pic>
    </p:spTree>
    <p:extLst>
      <p:ext uri="{BB962C8B-B14F-4D97-AF65-F5344CB8AC3E}">
        <p14:creationId xmlns:p14="http://schemas.microsoft.com/office/powerpoint/2010/main" val="60560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81801" cy="2057400"/>
          </a:xfrm>
        </p:spPr>
        <p:txBody>
          <a:bodyPr>
            <a:normAutofit fontScale="90000"/>
          </a:bodyPr>
          <a:lstStyle/>
          <a:p>
            <a:r>
              <a:rPr lang="en-US" dirty="0"/>
              <a:t>Dissection of an account#</a:t>
            </a:r>
            <a:br>
              <a:rPr lang="en-US" dirty="0"/>
            </a:br>
            <a:br>
              <a:rPr lang="en-US" dirty="0"/>
            </a:br>
            <a:r>
              <a:rPr lang="en-US" dirty="0"/>
              <a:t>Fund-Function-Cost Center-Object</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b="1" dirty="0"/>
              <a:t>Ex: </a:t>
            </a:r>
            <a:r>
              <a:rPr lang="en-US" b="1" dirty="0">
                <a:solidFill>
                  <a:srgbClr val="FF0000"/>
                </a:solidFill>
              </a:rPr>
              <a:t>10</a:t>
            </a:r>
            <a:r>
              <a:rPr lang="en-US" b="1" dirty="0"/>
              <a:t>-</a:t>
            </a:r>
            <a:r>
              <a:rPr lang="en-US" b="1" dirty="0">
                <a:solidFill>
                  <a:srgbClr val="7030A0"/>
                </a:solidFill>
              </a:rPr>
              <a:t>10</a:t>
            </a:r>
            <a:r>
              <a:rPr lang="en-US" b="1" dirty="0"/>
              <a:t>-</a:t>
            </a:r>
            <a:r>
              <a:rPr lang="en-US" b="1" dirty="0">
                <a:solidFill>
                  <a:srgbClr val="0070C0"/>
                </a:solidFill>
              </a:rPr>
              <a:t>903101</a:t>
            </a:r>
            <a:r>
              <a:rPr lang="en-US" b="1" dirty="0"/>
              <a:t>-55000</a:t>
            </a:r>
          </a:p>
          <a:p>
            <a:pPr marL="0" indent="0">
              <a:buNone/>
            </a:pPr>
            <a:r>
              <a:rPr lang="en-US" dirty="0"/>
              <a:t>Fund </a:t>
            </a:r>
            <a:r>
              <a:rPr lang="en-US" b="1" dirty="0">
                <a:solidFill>
                  <a:srgbClr val="FF0000"/>
                </a:solidFill>
              </a:rPr>
              <a:t>10</a:t>
            </a:r>
            <a:r>
              <a:rPr lang="en-US" dirty="0"/>
              <a:t> tells me it is an appropriated account</a:t>
            </a:r>
          </a:p>
          <a:p>
            <a:pPr marL="0" indent="0">
              <a:buNone/>
            </a:pPr>
            <a:r>
              <a:rPr lang="en-US" dirty="0"/>
              <a:t>Function </a:t>
            </a:r>
            <a:r>
              <a:rPr lang="en-US" b="1" dirty="0">
                <a:solidFill>
                  <a:srgbClr val="7030A0"/>
                </a:solidFill>
              </a:rPr>
              <a:t>10</a:t>
            </a:r>
            <a:r>
              <a:rPr lang="en-US" dirty="0"/>
              <a:t> tells me the account’s purpose is institutional support (01 instruction, 04 research, 06 public service, 07 library, 08 student services, 09 plant operations, 11 academic support, 21 scholarships, and 30 auxiliary)</a:t>
            </a:r>
          </a:p>
          <a:p>
            <a:pPr marL="0" indent="0">
              <a:buNone/>
            </a:pPr>
            <a:r>
              <a:rPr lang="en-US" dirty="0"/>
              <a:t>Account </a:t>
            </a:r>
            <a:r>
              <a:rPr lang="en-US" b="1" dirty="0">
                <a:solidFill>
                  <a:srgbClr val="0070C0"/>
                </a:solidFill>
              </a:rPr>
              <a:t>903</a:t>
            </a:r>
            <a:r>
              <a:rPr lang="en-US" b="1" dirty="0">
                <a:solidFill>
                  <a:srgbClr val="00B050"/>
                </a:solidFill>
              </a:rPr>
              <a:t>1</a:t>
            </a:r>
            <a:r>
              <a:rPr lang="en-US" b="1" dirty="0">
                <a:solidFill>
                  <a:srgbClr val="0070C0"/>
                </a:solidFill>
              </a:rPr>
              <a:t>01</a:t>
            </a:r>
            <a:r>
              <a:rPr lang="en-US" dirty="0"/>
              <a:t> (903 beginning) tells me it belongs to administrative services; the </a:t>
            </a:r>
            <a:r>
              <a:rPr lang="en-US" dirty="0">
                <a:solidFill>
                  <a:srgbClr val="00B050"/>
                </a:solidFill>
              </a:rPr>
              <a:t>4 digit of 1 </a:t>
            </a:r>
            <a:r>
              <a:rPr lang="en-US" dirty="0"/>
              <a:t>tells me it is appropriated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434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Responsibility</a:t>
            </a:r>
          </a:p>
        </p:txBody>
      </p:sp>
      <p:sp>
        <p:nvSpPr>
          <p:cNvPr id="3" name="Content Placeholder 2"/>
          <p:cNvSpPr>
            <a:spLocks noGrp="1"/>
          </p:cNvSpPr>
          <p:nvPr>
            <p:ph idx="1"/>
          </p:nvPr>
        </p:nvSpPr>
        <p:spPr/>
        <p:txBody>
          <a:bodyPr/>
          <a:lstStyle/>
          <a:p>
            <a:r>
              <a:rPr lang="en-US" dirty="0"/>
              <a:t>Salary/Benefits – Institutional</a:t>
            </a:r>
          </a:p>
          <a:p>
            <a:r>
              <a:rPr lang="en-US" dirty="0"/>
              <a:t>Support Funds – Departmental (OE, IH, &amp; CO)</a:t>
            </a:r>
          </a:p>
          <a:p>
            <a:r>
              <a:rPr lang="en-US" dirty="0"/>
              <a:t>Carryforward (75% department – 25% College)</a:t>
            </a:r>
          </a:p>
          <a:p>
            <a:r>
              <a:rPr lang="en-US" dirty="0"/>
              <a:t>Responsibility for deficits (100% department)</a:t>
            </a:r>
          </a:p>
        </p:txBody>
      </p:sp>
    </p:spTree>
    <p:extLst>
      <p:ext uri="{BB962C8B-B14F-4D97-AF65-F5344CB8AC3E}">
        <p14:creationId xmlns:p14="http://schemas.microsoft.com/office/powerpoint/2010/main" val="94710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Decisions</a:t>
            </a:r>
          </a:p>
        </p:txBody>
      </p:sp>
      <p:sp>
        <p:nvSpPr>
          <p:cNvPr id="3" name="Content Placeholder 2"/>
          <p:cNvSpPr>
            <a:spLocks noGrp="1"/>
          </p:cNvSpPr>
          <p:nvPr>
            <p:ph idx="1"/>
          </p:nvPr>
        </p:nvSpPr>
        <p:spPr/>
        <p:txBody>
          <a:bodyPr/>
          <a:lstStyle/>
          <a:p>
            <a:r>
              <a:rPr lang="en-US" dirty="0"/>
              <a:t>Budget transactions (movements of </a:t>
            </a:r>
            <a:r>
              <a:rPr lang="en-US" i="1" dirty="0"/>
              <a:t>budget (appropriated accounts</a:t>
            </a:r>
            <a:r>
              <a:rPr lang="en-US" dirty="0"/>
              <a:t>))</a:t>
            </a:r>
          </a:p>
          <a:p>
            <a:pPr lvl="1"/>
            <a:r>
              <a:rPr lang="en-US" dirty="0"/>
              <a:t>Appropriated to Appropriated</a:t>
            </a:r>
          </a:p>
          <a:p>
            <a:pPr lvl="1"/>
            <a:r>
              <a:rPr lang="en-US" dirty="0"/>
              <a:t>Cannot increase or add funds to appropriated, set by the legislature</a:t>
            </a:r>
          </a:p>
          <a:p>
            <a:r>
              <a:rPr lang="en-US" dirty="0"/>
              <a:t>Accounting transactions (movements of </a:t>
            </a:r>
            <a:r>
              <a:rPr lang="en-US" i="1" dirty="0"/>
              <a:t>cash—</a:t>
            </a:r>
            <a:r>
              <a:rPr lang="en-US" dirty="0"/>
              <a:t>revenue and/or expense (local accounts))</a:t>
            </a:r>
          </a:p>
          <a:p>
            <a:pPr lvl="1"/>
            <a:r>
              <a:rPr lang="en-US" dirty="0"/>
              <a:t>Can move local expenses (NOT Funds) to appropriated</a:t>
            </a:r>
          </a:p>
        </p:txBody>
      </p:sp>
    </p:spTree>
    <p:extLst>
      <p:ext uri="{BB962C8B-B14F-4D97-AF65-F5344CB8AC3E}">
        <p14:creationId xmlns:p14="http://schemas.microsoft.com/office/powerpoint/2010/main" val="107777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your Budget/Resources</a:t>
            </a:r>
          </a:p>
        </p:txBody>
      </p:sp>
      <p:sp>
        <p:nvSpPr>
          <p:cNvPr id="3" name="Content Placeholder 2"/>
          <p:cNvSpPr>
            <a:spLocks noGrp="1"/>
          </p:cNvSpPr>
          <p:nvPr>
            <p:ph idx="1"/>
          </p:nvPr>
        </p:nvSpPr>
        <p:spPr>
          <a:xfrm>
            <a:off x="609599" y="2160590"/>
            <a:ext cx="6347714" cy="4087810"/>
          </a:xfrm>
        </p:spPr>
        <p:txBody>
          <a:bodyPr>
            <a:normAutofit/>
          </a:bodyPr>
          <a:lstStyle/>
          <a:p>
            <a:r>
              <a:rPr lang="en-US" dirty="0"/>
              <a:t>Tools for monitoring your unit’s budget</a:t>
            </a:r>
          </a:p>
          <a:p>
            <a:pPr marL="914400" lvl="1" indent="-514350">
              <a:buFont typeface="+mj-lt"/>
              <a:buAutoNum type="arabicPeriod"/>
            </a:pPr>
            <a:r>
              <a:rPr lang="en-US" dirty="0"/>
              <a:t>Colleague</a:t>
            </a:r>
          </a:p>
          <a:p>
            <a:pPr marL="914400" lvl="1" indent="-514350">
              <a:buFont typeface="+mj-lt"/>
              <a:buAutoNum type="arabicPeriod"/>
            </a:pPr>
            <a:r>
              <a:rPr lang="en-US" dirty="0"/>
              <a:t>Warrior Web Self Service: Budget To Actuals/Finance Query</a:t>
            </a:r>
          </a:p>
          <a:p>
            <a:pPr marL="914400" lvl="1" indent="-514350">
              <a:buFont typeface="+mj-lt"/>
              <a:buAutoNum type="arabicPeriod"/>
            </a:pPr>
            <a:r>
              <a:rPr lang="en-US" dirty="0"/>
              <a:t>Budget Status Reports</a:t>
            </a:r>
          </a:p>
          <a:p>
            <a:pPr marL="914400" lvl="1" indent="-514350">
              <a:buFont typeface="+mj-lt"/>
              <a:buAutoNum type="arabicPeriod"/>
            </a:pPr>
            <a:r>
              <a:rPr lang="en-US" dirty="0"/>
              <a:t>Budget Template</a:t>
            </a:r>
          </a:p>
          <a:p>
            <a:r>
              <a:rPr lang="en-US" dirty="0"/>
              <a:t>Taking corrective action</a:t>
            </a:r>
          </a:p>
          <a:p>
            <a:pPr marL="971550" lvl="1" indent="-514350">
              <a:buFont typeface="+mj-lt"/>
              <a:buAutoNum type="arabicPeriod"/>
            </a:pPr>
            <a:r>
              <a:rPr lang="en-US" dirty="0"/>
              <a:t>Contact the Budget Office</a:t>
            </a:r>
          </a:p>
          <a:p>
            <a:pPr marL="971550" lvl="1" indent="-514350">
              <a:buFont typeface="+mj-lt"/>
              <a:buAutoNum type="arabicPeriod"/>
            </a:pPr>
            <a:r>
              <a:rPr lang="en-US" dirty="0"/>
              <a:t>Budget transactions (Appropriated $ - Budget Office)</a:t>
            </a:r>
          </a:p>
          <a:p>
            <a:pPr marL="971550" lvl="1" indent="-514350">
              <a:buFont typeface="+mj-lt"/>
              <a:buAutoNum type="arabicPeriod"/>
            </a:pPr>
            <a:r>
              <a:rPr lang="en-US" dirty="0"/>
              <a:t>Accounting transactions (Local/Grant $ – Budget Office; Payroll $ - Controller’s Office/Payroll)</a:t>
            </a:r>
          </a:p>
        </p:txBody>
      </p:sp>
    </p:spTree>
    <p:extLst>
      <p:ext uri="{BB962C8B-B14F-4D97-AF65-F5344CB8AC3E}">
        <p14:creationId xmlns:p14="http://schemas.microsoft.com/office/powerpoint/2010/main" val="24675341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943</TotalTime>
  <Words>376</Words>
  <Application>Microsoft Office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Facet</vt:lpstr>
      <vt:lpstr>Budget Office</vt:lpstr>
      <vt:lpstr>PowerPoint Presentation</vt:lpstr>
      <vt:lpstr>College Resources/Budget (Funds)</vt:lpstr>
      <vt:lpstr>PowerPoint Presentation</vt:lpstr>
      <vt:lpstr>PowerPoint Presentation</vt:lpstr>
      <vt:lpstr>Dissection of an account#  Fund-Function-Cost Center-Object</vt:lpstr>
      <vt:lpstr>Financial Responsibility</vt:lpstr>
      <vt:lpstr>Financial Decisions</vt:lpstr>
      <vt:lpstr>Managing your Budget/Resources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BASICS</dc:title>
  <dc:creator>Sue Hasbrouck</dc:creator>
  <cp:lastModifiedBy>Cindy M. Patterson</cp:lastModifiedBy>
  <cp:revision>122</cp:revision>
  <cp:lastPrinted>2023-04-18T16:35:37Z</cp:lastPrinted>
  <dcterms:created xsi:type="dcterms:W3CDTF">2016-04-28T21:16:55Z</dcterms:created>
  <dcterms:modified xsi:type="dcterms:W3CDTF">2024-01-18T02:11:27Z</dcterms:modified>
</cp:coreProperties>
</file>