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0" r:id="rId1"/>
  </p:sldMasterIdLst>
  <p:notesMasterIdLst>
    <p:notesMasterId r:id="rId6"/>
  </p:notes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100" d="100"/>
          <a:sy n="100" d="100"/>
        </p:scale>
        <p:origin x="126"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490E25-AEA9-4235-87BA-162B31AE70FA}" type="datetimeFigureOut">
              <a:rPr lang="en-US" smtClean="0"/>
              <a:t>10/2/2023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C5FD78-0111-45A4-9013-DFFA98BE4EB0}" type="slidenum">
              <a:rPr lang="en-US" smtClean="0"/>
              <a:t>‹#›</a:t>
            </a:fld>
            <a:endParaRPr lang="en-US"/>
          </a:p>
        </p:txBody>
      </p:sp>
    </p:spTree>
    <p:extLst>
      <p:ext uri="{BB962C8B-B14F-4D97-AF65-F5344CB8AC3E}">
        <p14:creationId xmlns:p14="http://schemas.microsoft.com/office/powerpoint/2010/main" val="1267376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Of the three classifications of research we will first talk about the process for exempt projects.  All exempt projects must be reviewed</a:t>
            </a:r>
            <a:r>
              <a:rPr lang="en-US" baseline="0" dirty="0"/>
              <a:t> by the IRB chair and one other committee member. </a:t>
            </a:r>
            <a:r>
              <a:rPr lang="en-US" b="1" baseline="0" dirty="0"/>
              <a:t>Exempt does not mean your project does not require review, and it does not mean you do not have to follow all of the protections.   It does mean your project has less risk so it is exempt from the more thorough reviews of projects with potentially more risk.</a:t>
            </a:r>
            <a:r>
              <a:rPr lang="en-US" baseline="0" dirty="0"/>
              <a:t>  If your project includes minors, pregnant women or prisoners it CAN NOT be exempt.  In addition you can not observe the behavior of minors or videotape any participant.</a:t>
            </a:r>
          </a:p>
          <a:p>
            <a:r>
              <a:rPr lang="en-US" baseline="0" dirty="0"/>
              <a:t>Some examples of exempt research are</a:t>
            </a:r>
            <a:r>
              <a:rPr lang="mr-IN" baseline="0" dirty="0"/>
              <a:t>……</a:t>
            </a:r>
            <a:r>
              <a:rPr lang="en-US" baseline="0" dirty="0"/>
              <a:t>.</a:t>
            </a:r>
            <a:endParaRPr lang="en-US" dirty="0"/>
          </a:p>
        </p:txBody>
      </p:sp>
      <p:sp>
        <p:nvSpPr>
          <p:cNvPr id="4" name="Slide Number Placeholder 3"/>
          <p:cNvSpPr>
            <a:spLocks noGrp="1"/>
          </p:cNvSpPr>
          <p:nvPr>
            <p:ph type="sldNum" sz="quarter" idx="10"/>
          </p:nvPr>
        </p:nvSpPr>
        <p:spPr/>
        <p:txBody>
          <a:bodyPr/>
          <a:lstStyle/>
          <a:p>
            <a:fld id="{2889E3E8-0BD6-9B4F-9F16-7B106AD8E8A4}" type="slidenum">
              <a:rPr lang="en-US" smtClean="0"/>
              <a:t>2</a:t>
            </a:fld>
            <a:endParaRPr lang="en-US"/>
          </a:p>
        </p:txBody>
      </p:sp>
    </p:spTree>
    <p:extLst>
      <p:ext uri="{BB962C8B-B14F-4D97-AF65-F5344CB8AC3E}">
        <p14:creationId xmlns:p14="http://schemas.microsoft.com/office/powerpoint/2010/main" val="2824815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You can read all of the categories for expedited research.  Some specific examples include</a:t>
            </a:r>
            <a:r>
              <a:rPr lang="mr-IN" baseline="0" dirty="0"/>
              <a:t>…</a:t>
            </a:r>
            <a:r>
              <a:rPr lang="en-US" baseline="0" dirty="0"/>
              <a:t> (I will go through last semesters projects and pull out a couple example)</a:t>
            </a:r>
            <a:endParaRPr lang="en-US" dirty="0"/>
          </a:p>
        </p:txBody>
      </p:sp>
      <p:sp>
        <p:nvSpPr>
          <p:cNvPr id="4" name="Slide Number Placeholder 3"/>
          <p:cNvSpPr>
            <a:spLocks noGrp="1"/>
          </p:cNvSpPr>
          <p:nvPr>
            <p:ph type="sldNum" sz="quarter" idx="10"/>
          </p:nvPr>
        </p:nvSpPr>
        <p:spPr/>
        <p:txBody>
          <a:bodyPr/>
          <a:lstStyle/>
          <a:p>
            <a:fld id="{2889E3E8-0BD6-9B4F-9F16-7B106AD8E8A4}" type="slidenum">
              <a:rPr lang="en-US" smtClean="0"/>
              <a:t>3</a:t>
            </a:fld>
            <a:endParaRPr lang="en-US"/>
          </a:p>
        </p:txBody>
      </p:sp>
    </p:spTree>
    <p:extLst>
      <p:ext uri="{BB962C8B-B14F-4D97-AF65-F5344CB8AC3E}">
        <p14:creationId xmlns:p14="http://schemas.microsoft.com/office/powerpoint/2010/main" val="3441526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As on the previous slides, you can read the categories for full board review, but some specific examples include</a:t>
            </a:r>
            <a:r>
              <a:rPr lang="mr-IN" baseline="0" dirty="0"/>
              <a:t>…</a:t>
            </a:r>
            <a:r>
              <a:rPr lang="en-US" baseline="0" dirty="0"/>
              <a:t>(I will go through last semesters projects and pull out a couple example)</a:t>
            </a:r>
            <a:endParaRPr lang="en-US" dirty="0"/>
          </a:p>
          <a:p>
            <a:endParaRPr lang="en-US" dirty="0"/>
          </a:p>
        </p:txBody>
      </p:sp>
      <p:sp>
        <p:nvSpPr>
          <p:cNvPr id="4" name="Slide Number Placeholder 3"/>
          <p:cNvSpPr>
            <a:spLocks noGrp="1"/>
          </p:cNvSpPr>
          <p:nvPr>
            <p:ph type="sldNum" sz="quarter" idx="10"/>
          </p:nvPr>
        </p:nvSpPr>
        <p:spPr/>
        <p:txBody>
          <a:bodyPr/>
          <a:lstStyle/>
          <a:p>
            <a:fld id="{2889E3E8-0BD6-9B4F-9F16-7B106AD8E8A4}" type="slidenum">
              <a:rPr lang="en-US" smtClean="0"/>
              <a:t>4</a:t>
            </a:fld>
            <a:endParaRPr lang="en-US"/>
          </a:p>
        </p:txBody>
      </p:sp>
    </p:spTree>
    <p:extLst>
      <p:ext uri="{BB962C8B-B14F-4D97-AF65-F5344CB8AC3E}">
        <p14:creationId xmlns:p14="http://schemas.microsoft.com/office/powerpoint/2010/main" val="2234657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7606B04-D760-4682-AB10-EB8DE06DEB8E}" type="datetime1">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8371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7D16F-43B1-4D53-9ABD-681FC8361355}" type="datetime1">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658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E40A05-1223-46AA-A622-10B7ACE98F7C}" type="datetime1">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395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D8612E-F630-4194-9C21-73BDD36E57DF}" type="datetime1">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72292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2224E7-FC53-4AF4-9E1E-EBA14B63A496}" type="datetime1">
              <a:rPr lang="en-US" smtClean="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02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D6F447-2BD7-4EBE-9CE6-588666E36C0E}" type="datetime1">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3913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1FD649-A783-42A3-A157-0813ACC616D1}" type="datetime1">
              <a:rPr lang="en-US" smtClean="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7160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E11215-42C9-40F8-8F8B-35688947B510}" type="datetime1">
              <a:rPr lang="en-US" smtClean="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5100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99323-A4CE-4E2C-BCFC-7C1D31F664F4}" type="datetime1">
              <a:rPr lang="en-US" smtClean="0"/>
              <a:t>10/2/2023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623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2E27783-7BAE-4653-80EF-CEA1488B27C4}" type="datetime1">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1280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C4FB9A-1472-49C1-815F-CEFFA1655A2B}" type="datetime1">
              <a:rPr lang="en-US" smtClean="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9140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31DA06-A6EE-43D3-85CD-A32217F8ACF2}" type="datetime1">
              <a:rPr lang="en-US" smtClean="0"/>
              <a:t>10/2/2023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22F896-40B5-4ADD-8801-0D06FADFA095}"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073512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dirty="0"/>
              <a:t>Human Subjects research classification</a:t>
            </a:r>
          </a:p>
        </p:txBody>
      </p:sp>
      <p:sp>
        <p:nvSpPr>
          <p:cNvPr id="3" name="Subtitle 2"/>
          <p:cNvSpPr>
            <a:spLocks noGrp="1"/>
          </p:cNvSpPr>
          <p:nvPr>
            <p:ph type="subTitle" idx="1"/>
          </p:nvPr>
        </p:nvSpPr>
        <p:spPr/>
        <p:txBody>
          <a:bodyPr/>
          <a:lstStyle/>
          <a:p>
            <a:r>
              <a:rPr lang="en-US" dirty="0"/>
              <a:t>Michael Edgehouse, LCSC Professor</a:t>
            </a:r>
          </a:p>
        </p:txBody>
      </p:sp>
    </p:spTree>
    <p:extLst>
      <p:ext uri="{BB962C8B-B14F-4D97-AF65-F5344CB8AC3E}">
        <p14:creationId xmlns:p14="http://schemas.microsoft.com/office/powerpoint/2010/main" val="231376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Considered </a:t>
            </a:r>
            <a:r>
              <a:rPr lang="en-US" u="sng" dirty="0">
                <a:solidFill>
                  <a:srgbClr val="00B050"/>
                </a:solidFill>
              </a:rPr>
              <a:t>Exempt</a:t>
            </a:r>
            <a:r>
              <a:rPr lang="en-US" dirty="0"/>
              <a:t> Research?</a:t>
            </a:r>
          </a:p>
        </p:txBody>
      </p:sp>
      <p:sp>
        <p:nvSpPr>
          <p:cNvPr id="3" name="Content Placeholder 2"/>
          <p:cNvSpPr>
            <a:spLocks noGrp="1"/>
          </p:cNvSpPr>
          <p:nvPr>
            <p:ph idx="1"/>
          </p:nvPr>
        </p:nvSpPr>
        <p:spPr>
          <a:xfrm>
            <a:off x="1024128" y="2084832"/>
            <a:ext cx="9720073" cy="4224528"/>
          </a:xfrm>
        </p:spPr>
        <p:txBody>
          <a:bodyPr>
            <a:normAutofit/>
          </a:bodyPr>
          <a:lstStyle/>
          <a:p>
            <a:r>
              <a:rPr lang="en-US" dirty="0"/>
              <a:t>Exempt research CANNOT include minors, pregnant women, or prisoners.</a:t>
            </a:r>
          </a:p>
          <a:p>
            <a:pPr lvl="1"/>
            <a:r>
              <a:rPr lang="en-US" dirty="0"/>
              <a:t>No audio or visual recording of participants</a:t>
            </a:r>
          </a:p>
          <a:p>
            <a:pPr lvl="1"/>
            <a:r>
              <a:rPr lang="en-US" dirty="0"/>
              <a:t>No observation of a minor’s behavior </a:t>
            </a:r>
          </a:p>
          <a:p>
            <a:r>
              <a:rPr lang="en-US" dirty="0"/>
              <a:t>Categories for Exempt review</a:t>
            </a:r>
          </a:p>
          <a:p>
            <a:pPr marL="470916" lvl="1" indent="-342900">
              <a:buFont typeface="+mj-lt"/>
              <a:buAutoNum type="arabicPeriod"/>
            </a:pPr>
            <a:r>
              <a:rPr lang="en-US" dirty="0"/>
              <a:t>Education research</a:t>
            </a:r>
          </a:p>
          <a:p>
            <a:pPr marL="470916" lvl="1" indent="-342900">
              <a:buFont typeface="+mj-lt"/>
              <a:buAutoNum type="arabicPeriod"/>
            </a:pPr>
            <a:r>
              <a:rPr lang="en-US" dirty="0"/>
              <a:t>Surveys (anonymous), educational tests, public observations (not involving children)</a:t>
            </a:r>
          </a:p>
          <a:p>
            <a:pPr marL="470916" lvl="1" indent="-342900">
              <a:buFont typeface="+mj-lt"/>
              <a:buAutoNum type="arabicPeriod"/>
            </a:pPr>
            <a:r>
              <a:rPr lang="en-US" dirty="0"/>
              <a:t>Studies of public officials</a:t>
            </a:r>
          </a:p>
          <a:p>
            <a:pPr marL="470916" lvl="1" indent="-342900">
              <a:buFont typeface="+mj-lt"/>
              <a:buAutoNum type="arabicPeriod"/>
            </a:pPr>
            <a:r>
              <a:rPr lang="en-US" dirty="0"/>
              <a:t>Analysis of previously-collected, anonymous data</a:t>
            </a:r>
          </a:p>
          <a:p>
            <a:pPr marL="470916" lvl="1" indent="-342900">
              <a:buFont typeface="+mj-lt"/>
              <a:buAutoNum type="arabicPeriod"/>
            </a:pPr>
            <a:r>
              <a:rPr lang="en-US" dirty="0"/>
              <a:t>Public benefit or service program</a:t>
            </a:r>
          </a:p>
          <a:p>
            <a:pPr marL="470916" lvl="1" indent="-342900">
              <a:buFont typeface="+mj-lt"/>
              <a:buAutoNum type="arabicPeriod"/>
            </a:pPr>
            <a:r>
              <a:rPr lang="en-US" dirty="0"/>
              <a:t>Consumer acceptance, taste, and food quality studies</a:t>
            </a:r>
          </a:p>
          <a:p>
            <a:pPr marL="128016" lvl="1" indent="0">
              <a:buNone/>
            </a:pPr>
            <a:endParaRPr lang="en-US" dirty="0"/>
          </a:p>
          <a:p>
            <a:endParaRPr lang="en-US" dirty="0"/>
          </a:p>
        </p:txBody>
      </p:sp>
      <p:sp>
        <p:nvSpPr>
          <p:cNvPr id="4" name="Slide Number Placeholder 3"/>
          <p:cNvSpPr>
            <a:spLocks noGrp="1"/>
          </p:cNvSpPr>
          <p:nvPr>
            <p:ph type="sldNum" sz="quarter" idx="12"/>
          </p:nvPr>
        </p:nvSpPr>
        <p:spPr>
          <a:xfrm>
            <a:off x="11006070" y="6309360"/>
            <a:ext cx="347730" cy="412115"/>
          </a:xfrm>
        </p:spPr>
        <p:txBody>
          <a:bodyPr/>
          <a:lstStyle/>
          <a:p>
            <a:fld id="{9B842F7D-DF90-2043-B3E1-F381E0E723D9}" type="slidenum">
              <a:rPr lang="en-US" sz="1800" smtClean="0"/>
              <a:pPr/>
              <a:t>2</a:t>
            </a:fld>
            <a:endParaRPr lang="en-US" sz="1800" dirty="0"/>
          </a:p>
        </p:txBody>
      </p:sp>
      <p:pic>
        <p:nvPicPr>
          <p:cNvPr id="7170" name="Picture 2" descr="Image result for survey stick fig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3934" y="4321175"/>
            <a:ext cx="2130266"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053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Considered </a:t>
            </a:r>
            <a:r>
              <a:rPr lang="en-US" u="sng" dirty="0">
                <a:solidFill>
                  <a:srgbClr val="0070C0"/>
                </a:solidFill>
              </a:rPr>
              <a:t>Expedited</a:t>
            </a:r>
            <a:r>
              <a:rPr lang="en-US" dirty="0"/>
              <a:t> Research? </a:t>
            </a:r>
          </a:p>
        </p:txBody>
      </p:sp>
      <p:sp>
        <p:nvSpPr>
          <p:cNvPr id="3" name="Content Placeholder 2"/>
          <p:cNvSpPr>
            <a:spLocks noGrp="1"/>
          </p:cNvSpPr>
          <p:nvPr>
            <p:ph idx="1"/>
          </p:nvPr>
        </p:nvSpPr>
        <p:spPr>
          <a:xfrm>
            <a:off x="1024128" y="1785257"/>
            <a:ext cx="9720073" cy="4524103"/>
          </a:xfrm>
        </p:spPr>
        <p:txBody>
          <a:bodyPr>
            <a:normAutofit lnSpcReduction="10000"/>
          </a:bodyPr>
          <a:lstStyle/>
          <a:p>
            <a:pPr>
              <a:lnSpc>
                <a:spcPct val="100000"/>
              </a:lnSpc>
            </a:pPr>
            <a:r>
              <a:rPr lang="en-US" u="sng" dirty="0"/>
              <a:t>Categories for Expedited Review </a:t>
            </a:r>
          </a:p>
          <a:p>
            <a:pPr>
              <a:lnSpc>
                <a:spcPct val="100000"/>
              </a:lnSpc>
            </a:pPr>
            <a:endParaRPr lang="en-US" u="sng" dirty="0"/>
          </a:p>
          <a:p>
            <a:pPr marL="470916" lvl="1" indent="-342900">
              <a:lnSpc>
                <a:spcPct val="100000"/>
              </a:lnSpc>
              <a:buFont typeface="+mj-lt"/>
              <a:buAutoNum type="arabicPeriod"/>
            </a:pPr>
            <a:r>
              <a:rPr lang="en-US" dirty="0"/>
              <a:t>Clinical studies of drugs and medical devices only when certain conditions are met</a:t>
            </a:r>
          </a:p>
          <a:p>
            <a:pPr marL="470916" lvl="1" indent="-342900">
              <a:lnSpc>
                <a:spcPct val="100000"/>
              </a:lnSpc>
              <a:buFont typeface="+mj-lt"/>
              <a:buAutoNum type="arabicPeriod"/>
            </a:pPr>
            <a:r>
              <a:rPr lang="en-US" dirty="0"/>
              <a:t>Collection of blood samples by finger stick, heel stick, ear stick, or venipuncture in certain populations and within certain amounts </a:t>
            </a:r>
          </a:p>
          <a:p>
            <a:pPr marL="470916" lvl="1" indent="-342900">
              <a:lnSpc>
                <a:spcPct val="100000"/>
              </a:lnSpc>
              <a:buFont typeface="+mj-lt"/>
              <a:buAutoNum type="arabicPeriod"/>
            </a:pPr>
            <a:r>
              <a:rPr lang="en-US" dirty="0"/>
              <a:t>Prospective collection of biological specimens for research purposes by noninvasive means</a:t>
            </a:r>
          </a:p>
          <a:p>
            <a:pPr marL="470916" lvl="1" indent="-342900">
              <a:lnSpc>
                <a:spcPct val="100000"/>
              </a:lnSpc>
              <a:buFont typeface="+mj-lt"/>
              <a:buAutoNum type="arabicPeriod"/>
            </a:pPr>
            <a:r>
              <a:rPr lang="en-US" dirty="0"/>
              <a:t>Collection of data through noninvasive procedures (not involving general anesthesia or sedation) routinely employed in clinical practice, excluding procedures involving x-rays or microwaves.</a:t>
            </a:r>
          </a:p>
          <a:p>
            <a:pPr marL="470916" lvl="1" indent="-342900">
              <a:lnSpc>
                <a:spcPct val="100000"/>
              </a:lnSpc>
              <a:buFont typeface="+mj-lt"/>
              <a:buAutoNum type="arabicPeriod"/>
            </a:pPr>
            <a:r>
              <a:rPr lang="en-US" dirty="0">
                <a:solidFill>
                  <a:srgbClr val="0070C0"/>
                </a:solidFill>
              </a:rPr>
              <a:t>Research involving materials (data, documents, records, or specimens) that have been collected, or will be collected solely for non-research purposes</a:t>
            </a:r>
          </a:p>
          <a:p>
            <a:pPr marL="470916" lvl="1" indent="-342900">
              <a:lnSpc>
                <a:spcPct val="100000"/>
              </a:lnSpc>
              <a:buFont typeface="+mj-lt"/>
              <a:buAutoNum type="arabicPeriod"/>
            </a:pPr>
            <a:r>
              <a:rPr lang="en-US" dirty="0">
                <a:solidFill>
                  <a:srgbClr val="0070C0"/>
                </a:solidFill>
              </a:rPr>
              <a:t>Collection of data from voice, video, digital, or image recordings made for research purposes</a:t>
            </a:r>
          </a:p>
          <a:p>
            <a:pPr marL="470916" lvl="1" indent="-342900">
              <a:lnSpc>
                <a:spcPct val="100000"/>
              </a:lnSpc>
              <a:buFont typeface="+mj-lt"/>
              <a:buAutoNum type="arabicPeriod"/>
            </a:pPr>
            <a:r>
              <a:rPr lang="en-US" dirty="0">
                <a:solidFill>
                  <a:srgbClr val="0070C0"/>
                </a:solidFill>
              </a:rPr>
              <a:t>Research on individual or group characteristics or behavior or research employing survey, interview, oral history, focus group, program evaluation, human factors evaluation, or quality assurance methodologies, </a:t>
            </a:r>
            <a:r>
              <a:rPr lang="en-US" u="sng" dirty="0">
                <a:solidFill>
                  <a:srgbClr val="0070C0"/>
                </a:solidFill>
              </a:rPr>
              <a:t>particularly if the data is </a:t>
            </a:r>
            <a:r>
              <a:rPr lang="en-US" b="1" u="sng" dirty="0">
                <a:solidFill>
                  <a:srgbClr val="0070C0"/>
                </a:solidFill>
              </a:rPr>
              <a:t>not anonymous</a:t>
            </a:r>
          </a:p>
          <a:p>
            <a:endParaRPr lang="en-US" dirty="0"/>
          </a:p>
        </p:txBody>
      </p:sp>
      <p:sp>
        <p:nvSpPr>
          <p:cNvPr id="4" name="Slide Number Placeholder 3"/>
          <p:cNvSpPr>
            <a:spLocks noGrp="1"/>
          </p:cNvSpPr>
          <p:nvPr>
            <p:ph type="sldNum" sz="quarter" idx="12"/>
          </p:nvPr>
        </p:nvSpPr>
        <p:spPr/>
        <p:txBody>
          <a:bodyPr/>
          <a:lstStyle/>
          <a:p>
            <a:fld id="{9B842F7D-DF90-2043-B3E1-F381E0E723D9}" type="slidenum">
              <a:rPr lang="en-US" sz="1800" smtClean="0"/>
              <a:pPr/>
              <a:t>3</a:t>
            </a:fld>
            <a:endParaRPr lang="en-US" sz="1800" dirty="0"/>
          </a:p>
        </p:txBody>
      </p:sp>
    </p:spTree>
    <p:extLst>
      <p:ext uri="{BB962C8B-B14F-4D97-AF65-F5344CB8AC3E}">
        <p14:creationId xmlns:p14="http://schemas.microsoft.com/office/powerpoint/2010/main" val="2982086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What Research Requires a </a:t>
            </a:r>
            <a:r>
              <a:rPr lang="en-US" sz="4800" dirty="0">
                <a:solidFill>
                  <a:srgbClr val="C00000"/>
                </a:solidFill>
              </a:rPr>
              <a:t>Full Board Review</a:t>
            </a:r>
            <a:r>
              <a:rPr lang="en-US" sz="4800" dirty="0"/>
              <a:t>?</a:t>
            </a:r>
          </a:p>
        </p:txBody>
      </p:sp>
      <p:sp>
        <p:nvSpPr>
          <p:cNvPr id="3" name="Content Placeholder 2"/>
          <p:cNvSpPr>
            <a:spLocks noGrp="1"/>
          </p:cNvSpPr>
          <p:nvPr>
            <p:ph idx="1"/>
          </p:nvPr>
        </p:nvSpPr>
        <p:spPr>
          <a:xfrm>
            <a:off x="1024128" y="1950720"/>
            <a:ext cx="9720073" cy="4358640"/>
          </a:xfrm>
        </p:spPr>
        <p:txBody>
          <a:bodyPr>
            <a:normAutofit lnSpcReduction="10000"/>
          </a:bodyPr>
          <a:lstStyle/>
          <a:p>
            <a:r>
              <a:rPr lang="en-US" u="sng" dirty="0"/>
              <a:t>Categories for Full Board Review</a:t>
            </a:r>
            <a:endParaRPr lang="en-US" dirty="0"/>
          </a:p>
          <a:p>
            <a:endParaRPr lang="en-US" u="sng" dirty="0"/>
          </a:p>
          <a:p>
            <a:pPr marL="470916" lvl="1" indent="-342900">
              <a:lnSpc>
                <a:spcPct val="100000"/>
              </a:lnSpc>
              <a:spcBef>
                <a:spcPts val="0"/>
              </a:spcBef>
              <a:spcAft>
                <a:spcPts val="0"/>
              </a:spcAft>
              <a:buFont typeface="+mj-lt"/>
              <a:buAutoNum type="arabicPeriod"/>
            </a:pPr>
            <a:r>
              <a:rPr lang="en-US" dirty="0"/>
              <a:t>Studies involving clinical procedures with drugs, devices, or biologics, or innovative research into new medical or surgery procedures </a:t>
            </a:r>
          </a:p>
          <a:p>
            <a:pPr marL="470916" lvl="1" indent="-342900">
              <a:lnSpc>
                <a:spcPct val="100000"/>
              </a:lnSpc>
              <a:spcBef>
                <a:spcPts val="0"/>
              </a:spcBef>
              <a:spcAft>
                <a:spcPts val="0"/>
              </a:spcAft>
              <a:buFont typeface="+mj-lt"/>
              <a:buAutoNum type="arabicPeriod"/>
            </a:pPr>
            <a:endParaRPr lang="en-US" dirty="0"/>
          </a:p>
          <a:p>
            <a:pPr marL="470916" lvl="1" indent="-342900">
              <a:lnSpc>
                <a:spcPct val="100000"/>
              </a:lnSpc>
              <a:spcBef>
                <a:spcPts val="0"/>
              </a:spcBef>
              <a:spcAft>
                <a:spcPts val="0"/>
              </a:spcAft>
              <a:buFont typeface="+mj-lt"/>
              <a:buAutoNum type="arabicPeriod"/>
            </a:pPr>
            <a:r>
              <a:rPr lang="en-US" dirty="0"/>
              <a:t>Studies taking place internationally </a:t>
            </a:r>
          </a:p>
          <a:p>
            <a:pPr marL="470916" lvl="1" indent="-342900">
              <a:lnSpc>
                <a:spcPct val="100000"/>
              </a:lnSpc>
              <a:spcBef>
                <a:spcPts val="0"/>
              </a:spcBef>
              <a:spcAft>
                <a:spcPts val="0"/>
              </a:spcAft>
              <a:buFont typeface="+mj-lt"/>
              <a:buAutoNum type="arabicPeriod"/>
            </a:pPr>
            <a:endParaRPr lang="en-US" dirty="0"/>
          </a:p>
          <a:p>
            <a:pPr marL="470916" lvl="1" indent="-342900">
              <a:lnSpc>
                <a:spcPct val="100000"/>
              </a:lnSpc>
              <a:spcBef>
                <a:spcPts val="0"/>
              </a:spcBef>
              <a:spcAft>
                <a:spcPts val="0"/>
              </a:spcAft>
              <a:buFont typeface="+mj-lt"/>
              <a:buAutoNum type="arabicPeriod"/>
            </a:pPr>
            <a:r>
              <a:rPr lang="en-US" dirty="0"/>
              <a:t>Studies in which disclosed information could require mandatory legal reporting </a:t>
            </a:r>
          </a:p>
          <a:p>
            <a:pPr marL="470916" lvl="1" indent="-342900">
              <a:lnSpc>
                <a:spcPct val="100000"/>
              </a:lnSpc>
              <a:spcBef>
                <a:spcPts val="0"/>
              </a:spcBef>
              <a:spcAft>
                <a:spcPts val="0"/>
              </a:spcAft>
              <a:buFont typeface="+mj-lt"/>
              <a:buAutoNum type="arabicPeriod"/>
            </a:pPr>
            <a:endParaRPr lang="en-US" dirty="0"/>
          </a:p>
          <a:p>
            <a:pPr marL="470916" lvl="1" indent="-342900">
              <a:lnSpc>
                <a:spcPct val="100000"/>
              </a:lnSpc>
              <a:spcBef>
                <a:spcPts val="0"/>
              </a:spcBef>
              <a:spcAft>
                <a:spcPts val="0"/>
              </a:spcAft>
              <a:buFont typeface="+mj-lt"/>
              <a:buAutoNum type="arabicPeriod"/>
            </a:pPr>
            <a:r>
              <a:rPr lang="en-US" dirty="0"/>
              <a:t>Studies involving deception which raise the risk to participants or others</a:t>
            </a:r>
          </a:p>
          <a:p>
            <a:pPr marL="470916" lvl="1" indent="-342900">
              <a:lnSpc>
                <a:spcPct val="100000"/>
              </a:lnSpc>
              <a:spcBef>
                <a:spcPts val="0"/>
              </a:spcBef>
              <a:spcAft>
                <a:spcPts val="0"/>
              </a:spcAft>
              <a:buFont typeface="+mj-lt"/>
              <a:buAutoNum type="arabicPeriod"/>
            </a:pPr>
            <a:endParaRPr lang="en-US" dirty="0"/>
          </a:p>
          <a:p>
            <a:pPr marL="470916" lvl="1" indent="-342900">
              <a:lnSpc>
                <a:spcPct val="100000"/>
              </a:lnSpc>
              <a:spcBef>
                <a:spcPts val="0"/>
              </a:spcBef>
              <a:spcAft>
                <a:spcPts val="0"/>
              </a:spcAft>
              <a:buFont typeface="+mj-lt"/>
              <a:buAutoNum type="arabicPeriod"/>
            </a:pPr>
            <a:r>
              <a:rPr lang="en-US" dirty="0"/>
              <a:t>Studies in which risk to participants or others to be greater than minimal risk</a:t>
            </a:r>
          </a:p>
          <a:p>
            <a:pPr marL="470916" lvl="1" indent="-342900">
              <a:lnSpc>
                <a:spcPct val="100000"/>
              </a:lnSpc>
              <a:spcBef>
                <a:spcPts val="0"/>
              </a:spcBef>
              <a:spcAft>
                <a:spcPts val="0"/>
              </a:spcAft>
              <a:buFont typeface="+mj-lt"/>
              <a:buAutoNum type="arabicPeriod"/>
            </a:pPr>
            <a:endParaRPr lang="en-US" dirty="0"/>
          </a:p>
          <a:p>
            <a:pPr marL="470916" lvl="1" indent="-342900">
              <a:lnSpc>
                <a:spcPct val="100000"/>
              </a:lnSpc>
              <a:spcBef>
                <a:spcPts val="0"/>
              </a:spcBef>
              <a:spcAft>
                <a:spcPts val="0"/>
              </a:spcAft>
              <a:buFont typeface="+mj-lt"/>
              <a:buAutoNum type="arabicPeriod"/>
            </a:pPr>
            <a:r>
              <a:rPr lang="en-US" dirty="0"/>
              <a:t>Studies using “vulnerable populations” and thus requiring extra protections (e.g., children, prisoners, pregnant women and neonates)</a:t>
            </a:r>
          </a:p>
          <a:p>
            <a:endParaRPr lang="en-US" dirty="0"/>
          </a:p>
        </p:txBody>
      </p:sp>
      <p:sp>
        <p:nvSpPr>
          <p:cNvPr id="4" name="Slide Number Placeholder 3"/>
          <p:cNvSpPr>
            <a:spLocks noGrp="1"/>
          </p:cNvSpPr>
          <p:nvPr>
            <p:ph type="sldNum" sz="quarter" idx="12"/>
          </p:nvPr>
        </p:nvSpPr>
        <p:spPr/>
        <p:txBody>
          <a:bodyPr/>
          <a:lstStyle/>
          <a:p>
            <a:fld id="{9B842F7D-DF90-2043-B3E1-F381E0E723D9}" type="slidenum">
              <a:rPr lang="en-US" sz="2000" smtClean="0"/>
              <a:pPr/>
              <a:t>4</a:t>
            </a:fld>
            <a:endParaRPr lang="en-US" sz="2000" dirty="0"/>
          </a:p>
        </p:txBody>
      </p:sp>
    </p:spTree>
    <p:extLst>
      <p:ext uri="{BB962C8B-B14F-4D97-AF65-F5344CB8AC3E}">
        <p14:creationId xmlns:p14="http://schemas.microsoft.com/office/powerpoint/2010/main" val="38713559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51</TotalTime>
  <Words>546</Words>
  <Application>Microsoft Office PowerPoint</Application>
  <PresentationFormat>Widescreen</PresentationFormat>
  <Paragraphs>48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Tw Cen MT</vt:lpstr>
      <vt:lpstr>Tw Cen MT Condensed</vt:lpstr>
      <vt:lpstr>Wingdings 3</vt:lpstr>
      <vt:lpstr>Integral</vt:lpstr>
      <vt:lpstr>Human Subjects research classification</vt:lpstr>
      <vt:lpstr>What Is Considered Exempt Research?</vt:lpstr>
      <vt:lpstr>What Is Considered Expedited Research? </vt:lpstr>
      <vt:lpstr>What Research Requires a Full Board Review?</vt:lpstr>
    </vt:vector>
  </TitlesOfParts>
  <Company>Lewis-Clark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Subjects research classification</dc:title>
  <dc:creator>Heidee E. McMillin</dc:creator>
  <cp:lastModifiedBy>Heidee McMillin</cp:lastModifiedBy>
  <cp:revision>5</cp:revision>
  <dcterms:created xsi:type="dcterms:W3CDTF">2017-11-20T22:09:08Z</dcterms:created>
  <dcterms:modified xsi:type="dcterms:W3CDTF">2023-10-03T03:56:51Z</dcterms:modified>
</cp:coreProperties>
</file>