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0"/>
  </p:notesMasterIdLst>
  <p:sldIdLst>
    <p:sldId id="293" r:id="rId2"/>
    <p:sldId id="286" r:id="rId3"/>
    <p:sldId id="283" r:id="rId4"/>
    <p:sldId id="266" r:id="rId5"/>
    <p:sldId id="285" r:id="rId6"/>
    <p:sldId id="331" r:id="rId7"/>
    <p:sldId id="263" r:id="rId8"/>
    <p:sldId id="305" r:id="rId9"/>
    <p:sldId id="275" r:id="rId10"/>
    <p:sldId id="276" r:id="rId11"/>
    <p:sldId id="294" r:id="rId12"/>
    <p:sldId id="295" r:id="rId13"/>
    <p:sldId id="278" r:id="rId14"/>
    <p:sldId id="280" r:id="rId15"/>
    <p:sldId id="330" r:id="rId16"/>
    <p:sldId id="329" r:id="rId17"/>
    <p:sldId id="262" r:id="rId18"/>
    <p:sldId id="292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ABAA3E-E6A2-4D67-9CF9-D1E307B3E699}">
          <p14:sldIdLst>
            <p14:sldId id="293"/>
            <p14:sldId id="286"/>
            <p14:sldId id="283"/>
            <p14:sldId id="266"/>
            <p14:sldId id="285"/>
            <p14:sldId id="331"/>
            <p14:sldId id="263"/>
            <p14:sldId id="305"/>
            <p14:sldId id="275"/>
            <p14:sldId id="276"/>
            <p14:sldId id="294"/>
            <p14:sldId id="295"/>
            <p14:sldId id="278"/>
            <p14:sldId id="280"/>
            <p14:sldId id="330"/>
            <p14:sldId id="329"/>
            <p14:sldId id="262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D25B4-32BE-4223-B85F-A344811524F9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B1AF1-6F47-4BBA-98D9-66811D86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2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569" y="4734229"/>
            <a:ext cx="5608320" cy="3660458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271722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A28D-4387-4A02-9D4C-29D267A3D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20C1C-9D89-479D-8AAB-F97413F81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58C02-29F0-49C9-8FF7-47515DE5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BF063-CB1D-41A4-B0F0-3A644184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B1729-1EFB-494F-8782-4B435683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746D-0021-4A77-A7A3-B4905110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51BC9-AFB1-46C4-A76D-2DDB0A6CA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DE779-E4A7-4D44-92F4-3D73D7EA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A355D-3641-44E3-B20B-1F360F0A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AD811-9974-4F02-A4A3-0A74656D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11541-C6D8-4867-8D3B-55F4D0F35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C3F77-27D0-4CC2-A37B-449348A5C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087-9B65-4B6C-BAEE-DB4D4845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9A37-9191-4CF1-A909-7C080E27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3D8B0-AAA9-4FE8-85D4-5334C00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7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0F34-6F39-4C98-A08E-026483E1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1B09A-0966-4F9C-B507-A60FC4BB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3833B-7750-4A5B-A70B-A59BCEA4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769DB-AD05-425C-BEAF-01C70557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161-0A13-4950-9047-0496746F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F912-B41B-48CF-A73F-9D4E61E6B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D4B5-DD73-4A68-BD29-EDA066EA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E8E8B-A97F-4FBF-80A0-FBDD348E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BDF75-8AB4-4B0C-BEB6-40DEDD51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A5EB2-193C-4B38-9D6D-C40E5016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3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86EE-9BA0-4D26-89A7-0C5ED793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2B6D-FC22-4531-AB0C-6867B21EB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CADB-4261-4F54-B833-3C0237D06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F6929-BC2F-4714-A063-C977AB1B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AEB2A-61FF-4788-9A27-13DBED59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B1126-302B-4116-AE6E-FBFC26B9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1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9572-9C35-4F78-809B-E9DFEA8B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ABC2E-3BEF-4B9F-9731-0A5CFFDFA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18BB1-4A43-4A08-A9A5-75DEE9428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6C545-CAE1-4AE7-B1DD-DC2FC21D5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31E9C-4BC7-4974-B50D-A374403B2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02DD7B-4444-4F9B-9D7A-6D8539DA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81D163-8A3A-4BED-9DEB-85B8CA12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75F04-C287-4521-9DAD-C352FF08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957C-3C69-43B2-B261-E7F0694A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F0538-7C4C-4C7C-B16D-2E681C165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8ED3-E8AF-498B-B54F-AFA58861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C0798-742C-49B3-BF03-D62C5E7E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1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9E5D8-2C27-43CD-9D76-0073FB3E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3F405-C34D-4523-B721-B5E14BCC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6834D-0FDD-4F22-87B0-6C672214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013-09DE-48CE-A1D9-D21958F6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D9151-32E2-4229-9AFC-84AF0E79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9E067-DAEC-4C18-8FAA-5BA11F4CF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D3073-0847-43BA-97E7-703D0919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836B7-6C44-4F02-9B86-5858EE7C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3E861-4594-4221-97D6-B319C9A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6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631B-44F4-4946-BF28-19982E74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37BF1-D79A-4DC3-8F41-45B81F187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1B2BD-8376-407C-9CD9-0CED9B869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A7E2C-6C0C-4E0A-B830-DA24EF74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83A56-F768-4557-8C76-CA6653B0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2BA75-78B5-4D34-AFD2-43CB2D49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2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9E1AF-1A39-4B11-AF96-3D2232E0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327DF-A4B4-4B72-A466-B84BA4F96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BFDE-E2C8-4D87-917A-87313FD9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F8B16-7521-41F4-AAB9-F73127EF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25D98-7314-41A8-8956-20ABB3FAE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MMCALISTER@LCSC.EDU" TargetMode="External"/><Relationship Id="rId5" Type="http://schemas.openxmlformats.org/officeDocument/2006/relationships/hyperlink" Target="https://help.chromeriver.com/hc/en-us/articles/15295597266317-Download-Log-In-to-the-Chrome-River-Mobile-App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Travel@lcsc.edu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app.ca1.chromeriver.com/login/sso/saml?idp=lcsc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6A02-26B0-4F18-A1B3-A748ACB3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228E-9FF1-4E76-BABA-AD89F525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47;p23">
            <a:extLst>
              <a:ext uri="{FF2B5EF4-FFF2-40B4-BE49-F238E27FC236}">
                <a16:creationId xmlns:a16="http://schemas.microsoft.com/office/drawing/2014/main" id="{E73E30B7-A143-49F7-ADE8-E74D38841C4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23F0FB-9D29-489F-B93C-F98A6C5F7FD9}"/>
              </a:ext>
            </a:extLst>
          </p:cNvPr>
          <p:cNvSpPr txBox="1">
            <a:spLocks/>
          </p:cNvSpPr>
          <p:nvPr/>
        </p:nvSpPr>
        <p:spPr>
          <a:xfrm>
            <a:off x="1764687" y="1690688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chemeClr val="bg1"/>
                </a:solidFill>
              </a:rPr>
              <a:t>Emburse</a:t>
            </a:r>
          </a:p>
          <a:p>
            <a:pPr algn="ctr"/>
            <a:r>
              <a:rPr lang="en-US" sz="9600" b="1" dirty="0">
                <a:solidFill>
                  <a:schemeClr val="bg1"/>
                </a:solidFill>
              </a:rPr>
              <a:t>Approval Process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A6B9E2-6AA9-49D8-BB5A-210A2FE2C332}"/>
              </a:ext>
            </a:extLst>
          </p:cNvPr>
          <p:cNvSpPr txBox="1">
            <a:spLocks/>
          </p:cNvSpPr>
          <p:nvPr/>
        </p:nvSpPr>
        <p:spPr>
          <a:xfrm>
            <a:off x="1888261" y="3111628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Travel System</a:t>
            </a:r>
          </a:p>
        </p:txBody>
      </p:sp>
    </p:spTree>
    <p:extLst>
      <p:ext uri="{BB962C8B-B14F-4D97-AF65-F5344CB8AC3E}">
        <p14:creationId xmlns:p14="http://schemas.microsoft.com/office/powerpoint/2010/main" val="7019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90715D-A95A-6F8F-F729-4898E239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12" y="1149294"/>
            <a:ext cx="9163050" cy="3209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13B4E-F2BB-4345-9BF7-73EC467F2304}"/>
              </a:ext>
            </a:extLst>
          </p:cNvPr>
          <p:cNvSpPr txBox="1"/>
          <p:nvPr/>
        </p:nvSpPr>
        <p:spPr>
          <a:xfrm>
            <a:off x="514672" y="4174553"/>
            <a:ext cx="8759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i="0" u="none" strike="noStrike" dirty="0">
                <a:effectLst/>
                <a:latin typeface="Calibri" panose="020F0502020204030204" pitchFamily="34" charset="0"/>
              </a:rPr>
              <a:t>This will show report traveler's name, description, ID#, date submitted and amount.</a:t>
            </a:r>
          </a:p>
          <a:p>
            <a:pPr algn="l" rtl="0" fontAlgn="base"/>
            <a:endParaRPr lang="en-US" dirty="0">
              <a:latin typeface="Calibri" panose="020F0502020204030204" pitchFamily="34" charset="0"/>
            </a:endParaRPr>
          </a:p>
          <a:p>
            <a:pPr algn="l" rtl="0" fontAlgn="base"/>
            <a:r>
              <a:rPr lang="en-US" dirty="0">
                <a:latin typeface="Calibri" panose="020F0502020204030204" pitchFamily="34" charset="0"/>
              </a:rPr>
              <a:t>You can toggle between Expense Reports and Pre-Approvals by clicking on the type</a:t>
            </a:r>
            <a:endParaRPr lang="en-US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113C0D-93B8-4868-B896-36D7363E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2" y="292244"/>
            <a:ext cx="8596668" cy="653935"/>
          </a:xfrm>
        </p:spPr>
        <p:txBody>
          <a:bodyPr>
            <a:normAutofit/>
          </a:bodyPr>
          <a:lstStyle/>
          <a:p>
            <a:r>
              <a:rPr lang="en-US" sz="3200" dirty="0"/>
              <a:t>Approval Process by Website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6B81C3-6F6C-45BB-ABFD-E8AE21CD38EC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E2695B-D901-4DA2-9B5D-C643F9A6B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7E65A7-EB59-475B-8DE0-0C56C52CA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02313331-7319-2209-DB46-7FDB1ADB7008}"/>
              </a:ext>
            </a:extLst>
          </p:cNvPr>
          <p:cNvCxnSpPr>
            <a:cxnSpLocks/>
          </p:cNvCxnSpPr>
          <p:nvPr/>
        </p:nvCxnSpPr>
        <p:spPr>
          <a:xfrm rot="16200000" flipV="1">
            <a:off x="-680597" y="3739176"/>
            <a:ext cx="2188678" cy="201865"/>
          </a:xfrm>
          <a:prstGeom prst="bentConnector4">
            <a:avLst>
              <a:gd name="adj1" fmla="val 253"/>
              <a:gd name="adj2" fmla="val 213244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9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3FF88-1CBB-96A1-18E8-725F23337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42C0FD-A5E5-E063-C42C-E84666BE7E7E}"/>
              </a:ext>
            </a:extLst>
          </p:cNvPr>
          <p:cNvSpPr txBox="1"/>
          <p:nvPr/>
        </p:nvSpPr>
        <p:spPr>
          <a:xfrm>
            <a:off x="152400" y="5067032"/>
            <a:ext cx="875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i="0" u="none" strike="noStrike" dirty="0">
                <a:effectLst/>
                <a:latin typeface="Calibri" panose="020F0502020204030204" pitchFamily="34" charset="0"/>
              </a:rPr>
              <a:t>When you click on name and scroll down you will see details for expenses and cost center assigned. </a:t>
            </a:r>
            <a:endParaRPr lang="en-US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3DC375-D747-5047-E69E-405CF776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2" y="292244"/>
            <a:ext cx="8596668" cy="65393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Approval Process by Website</a:t>
            </a:r>
            <a:br>
              <a:rPr lang="en-US" sz="3200" dirty="0"/>
            </a:br>
            <a:r>
              <a:rPr lang="en-US" sz="3200" dirty="0"/>
              <a:t>Summary Screen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80122F-C605-50D3-D5F0-B40754DCB4BA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542547-54E8-30AB-00C3-E5A988A49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701018-237F-C783-CE86-0F6D9D16B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A246BF1-B02C-4D8A-1CFF-73D79FF0F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3944"/>
            <a:ext cx="11277600" cy="32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3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84DA1-6B27-4A3F-C593-D241ECF45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55E621-4D94-413D-C51E-C7F648F85EDC}"/>
              </a:ext>
            </a:extLst>
          </p:cNvPr>
          <p:cNvSpPr txBox="1"/>
          <p:nvPr/>
        </p:nvSpPr>
        <p:spPr>
          <a:xfrm>
            <a:off x="7037724" y="1343026"/>
            <a:ext cx="4287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i="0" u="none" strike="noStrike" dirty="0">
                <a:effectLst/>
                <a:latin typeface="Calibri" panose="020F0502020204030204" pitchFamily="34" charset="0"/>
              </a:rPr>
              <a:t>If you double</a:t>
            </a:r>
            <a:r>
              <a:rPr lang="en-US" dirty="0">
                <a:latin typeface="Calibri" panose="020F0502020204030204" pitchFamily="34" charset="0"/>
              </a:rPr>
              <a:t>-</a:t>
            </a:r>
            <a:r>
              <a:rPr lang="en-US" sz="1800" i="0" u="none" strike="noStrike" dirty="0">
                <a:effectLst/>
                <a:latin typeface="Calibri" panose="020F0502020204030204" pitchFamily="34" charset="0"/>
              </a:rPr>
              <a:t>click on the name will allow you to see list of expenses and grand total on the bottom a different way. The Cost Center information, travel details, and comments will be on the right-hand side of the screen. </a:t>
            </a:r>
          </a:p>
          <a:p>
            <a:pPr algn="l" rtl="0" fontAlgn="base"/>
            <a:endParaRPr lang="en-US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335779-2FE1-9682-293A-5651EBE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2" y="292244"/>
            <a:ext cx="8596668" cy="65393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Approval Process by Website</a:t>
            </a:r>
            <a:br>
              <a:rPr lang="en-US" sz="3200" dirty="0"/>
            </a:br>
            <a:r>
              <a:rPr lang="en-US" sz="3200" dirty="0"/>
              <a:t>Detail Screen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9A91EB-6736-CD0A-604A-9CA6CECD9D14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898BDF-3C67-6ED2-84FF-E3E3998B8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4BC2DF-714A-07A9-12F2-31F7C1D2B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2E9340B-BB61-D3B9-ECB7-CC55C2CBF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77" y="1054537"/>
            <a:ext cx="5998240" cy="56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3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CFABDE6-4009-465F-A1C1-E1525B2D0D4F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6BC176-509F-4827-8867-052CFCC6C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FA42CE-12F6-4057-A279-583076F4F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B17F7CDF-0EED-42BF-BFFC-06FED26A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8" y="2277314"/>
            <a:ext cx="4495155" cy="393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EA0F6C-C819-48A4-9548-84C08F37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0740"/>
            <a:ext cx="10974888" cy="5354972"/>
          </a:xfrm>
        </p:spPr>
        <p:txBody>
          <a:bodyPr>
            <a:normAutofit/>
          </a:bodyPr>
          <a:lstStyle/>
          <a:p>
            <a:r>
              <a:rPr lang="en-US" sz="3200" dirty="0"/>
              <a:t>Approve or Return from either screen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chemeClr val="tx1"/>
                </a:solidFill>
              </a:rPr>
              <a:t>Summary Screen                    Detail Screen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201937B-693D-E31F-A73D-D2E45736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53" y="2277314"/>
            <a:ext cx="7071041" cy="31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6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252C79-23FE-411E-B996-ED7295FB6196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B13ABF-F8B8-4A5B-8A75-51C057EC7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62423F-9B32-4E6E-92AB-8F2E8183C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7803D1-104F-46A4-BC23-AC0570CD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86" y="68831"/>
            <a:ext cx="753826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Verification Approval and Returns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CC926-18A7-4316-8BAD-54E342979CE6}"/>
              </a:ext>
            </a:extLst>
          </p:cNvPr>
          <p:cNvSpPr txBox="1"/>
          <p:nvPr/>
        </p:nvSpPr>
        <p:spPr>
          <a:xfrm>
            <a:off x="419693" y="1526975"/>
            <a:ext cx="4761419" cy="773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Ensures the correct item being approved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93DB6BE-F258-41B4-AC6A-F262B18D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6" y="2300086"/>
            <a:ext cx="4829175" cy="42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71C8041-2CCA-8267-16B7-CF9951CD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7" y="2300087"/>
            <a:ext cx="6377606" cy="3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B210FE-8E0B-088C-C776-692BBC3A0305}"/>
              </a:ext>
            </a:extLst>
          </p:cNvPr>
          <p:cNvSpPr txBox="1"/>
          <p:nvPr/>
        </p:nvSpPr>
        <p:spPr>
          <a:xfrm>
            <a:off x="5423927" y="1529950"/>
            <a:ext cx="6134792" cy="773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Reports being returned require comments to be filled in</a:t>
            </a:r>
          </a:p>
        </p:txBody>
      </p:sp>
    </p:spTree>
    <p:extLst>
      <p:ext uri="{BB962C8B-B14F-4D97-AF65-F5344CB8AC3E}">
        <p14:creationId xmlns:p14="http://schemas.microsoft.com/office/powerpoint/2010/main" val="41156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52543-959D-D1D6-D77A-905755F5F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201" y="2211030"/>
            <a:ext cx="5515745" cy="341042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D57FB7-E1AF-2372-1858-0BF94CAC27FD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C386DA-B4A2-DFEC-712B-7BC913F19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E400D4-19B1-4114-86FA-EA89F1357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7983E4D-CA22-4105-A94A-6F3ED1F22B3B}"/>
              </a:ext>
            </a:extLst>
          </p:cNvPr>
          <p:cNvSpPr txBox="1"/>
          <p:nvPr/>
        </p:nvSpPr>
        <p:spPr>
          <a:xfrm>
            <a:off x="352287" y="1723786"/>
            <a:ext cx="5743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</a:p>
          <a:p>
            <a:pPr algn="l" rtl="0" fontAlgn="base"/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Download &amp; Log In to Emburse Mobile App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1800" b="0" i="0" u="sng" strike="noStrike" dirty="0">
              <a:effectLst/>
              <a:latin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rtl="0" fontAlgn="base"/>
            <a:r>
              <a:rPr lang="en-US" sz="1800" b="0" i="0" u="sng" strike="noStrike" dirty="0">
                <a:effectLst/>
                <a:latin typeface="Calibri" panose="020F0502020204030204" pitchFamily="34" charset="0"/>
              </a:rPr>
              <a:t>https://help.mobile.emburse.com/hc/en-us/articles/14257401226637-Download-and-Log-In-to-Emburse-Enterprise-Mobile</a:t>
            </a: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Use Single Sign On log in information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Use Full LCSC email EX </a:t>
            </a:r>
            <a:r>
              <a:rPr lang="en-US" sz="1800" b="0" i="0" u="sng" strike="noStrike" dirty="0"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CMMCALISTER@LCSC.EDU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​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Password to computer log in</a:t>
            </a:r>
            <a:endParaRPr lang="en-US" u="none" strike="noStrike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Might require DUO Verification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820BA-5E79-43E0-280B-5587AFC11F13}"/>
              </a:ext>
            </a:extLst>
          </p:cNvPr>
          <p:cNvSpPr txBox="1">
            <a:spLocks/>
          </p:cNvSpPr>
          <p:nvPr/>
        </p:nvSpPr>
        <p:spPr>
          <a:xfrm>
            <a:off x="412656" y="459240"/>
            <a:ext cx="8596668" cy="7148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Emburse Enterprise App</a:t>
            </a:r>
          </a:p>
          <a:p>
            <a:r>
              <a:rPr lang="en-US" sz="3200" dirty="0"/>
              <a:t>(</a:t>
            </a:r>
            <a:r>
              <a:rPr lang="en-US" sz="2800" b="1" dirty="0"/>
              <a:t>Only works with Production</a:t>
            </a:r>
            <a:r>
              <a:rPr lang="en-US" sz="320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44B79D-BF22-5613-F05E-88D20087D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3487" y="22916"/>
            <a:ext cx="40671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25A1D-0A57-62EB-AE53-76F6CEA9E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67F7C67-BC28-51CD-4A09-BE4DDFA3DA03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88D439-DDC0-D561-B0A0-B230CF762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0EE35F-645F-9BE9-E220-58C74E57B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EA8FA5-E1E0-DC12-AEC0-65B774C35738}"/>
              </a:ext>
            </a:extLst>
          </p:cNvPr>
          <p:cNvSpPr txBox="1"/>
          <p:nvPr/>
        </p:nvSpPr>
        <p:spPr>
          <a:xfrm>
            <a:off x="494209" y="1010232"/>
            <a:ext cx="3275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Approval on the Go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/>
              <a:t>This will show how many are pending approval. 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D1790-19BB-4305-A59C-9F9D0B7C768A}"/>
              </a:ext>
            </a:extLst>
          </p:cNvPr>
          <p:cNvSpPr txBox="1">
            <a:spLocks/>
          </p:cNvSpPr>
          <p:nvPr/>
        </p:nvSpPr>
        <p:spPr>
          <a:xfrm>
            <a:off x="654196" y="295338"/>
            <a:ext cx="8596668" cy="7148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Approval by App</a:t>
            </a:r>
          </a:p>
        </p:txBody>
      </p:sp>
      <p:pic>
        <p:nvPicPr>
          <p:cNvPr id="9" name="Picture 8" descr="A cell phone with a screen and text&#10;&#10;AI-generated content may be incorrect.">
            <a:extLst>
              <a:ext uri="{FF2B5EF4-FFF2-40B4-BE49-F238E27FC236}">
                <a16:creationId xmlns:a16="http://schemas.microsoft.com/office/drawing/2014/main" id="{2AC2433E-1A80-9A0E-45B5-9A700E7D7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6043" y="1212850"/>
            <a:ext cx="5613400" cy="42100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F9B87A-BF7E-5E20-3496-2167D0BE0C7B}"/>
              </a:ext>
            </a:extLst>
          </p:cNvPr>
          <p:cNvCxnSpPr>
            <a:cxnSpLocks/>
          </p:cNvCxnSpPr>
          <p:nvPr/>
        </p:nvCxnSpPr>
        <p:spPr>
          <a:xfrm>
            <a:off x="2783886" y="2631063"/>
            <a:ext cx="3862321" cy="1151342"/>
          </a:xfrm>
          <a:prstGeom prst="straightConnector1">
            <a:avLst/>
          </a:prstGeom>
          <a:ln w="476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4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5DCE98-2EA0-4E3B-943C-BC8D0B124375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987825-5E14-4A4C-AA2B-9751B4FAD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D0AAC1-9884-4BA3-B9ED-B8DEF85CD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6932B5-8A94-4685-B745-EE5C15C3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24" y="174568"/>
            <a:ext cx="8596668" cy="714894"/>
          </a:xfrm>
        </p:spPr>
        <p:txBody>
          <a:bodyPr>
            <a:normAutofit/>
          </a:bodyPr>
          <a:lstStyle/>
          <a:p>
            <a:r>
              <a:rPr lang="en-US" sz="3200" dirty="0"/>
              <a:t>Assigning Delegates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4416BA-D496-4BE6-AF02-2C8BF7D72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20" y="2491182"/>
            <a:ext cx="11272483" cy="4163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B7EAC0-FDA6-8CE3-1AAF-805E856FB497}"/>
              </a:ext>
            </a:extLst>
          </p:cNvPr>
          <p:cNvSpPr txBox="1"/>
          <p:nvPr/>
        </p:nvSpPr>
        <p:spPr>
          <a:xfrm>
            <a:off x="369524" y="1191348"/>
            <a:ext cx="5322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Click on your name – upper right-hand corner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Account settings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Delegate settings (left side)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9A293-7DEE-E49E-BF53-B16BAB57AEC2}"/>
              </a:ext>
            </a:extLst>
          </p:cNvPr>
          <p:cNvSpPr txBox="1"/>
          <p:nvPr/>
        </p:nvSpPr>
        <p:spPr>
          <a:xfrm>
            <a:off x="5692023" y="1052848"/>
            <a:ext cx="5322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Assign Pre-Authorization or Expense Report delegate (multiple)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Assign approval delegate (only one)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Start and end dates required</a:t>
            </a:r>
          </a:p>
        </p:txBody>
      </p:sp>
    </p:spTree>
    <p:extLst>
      <p:ext uri="{BB962C8B-B14F-4D97-AF65-F5344CB8AC3E}">
        <p14:creationId xmlns:p14="http://schemas.microsoft.com/office/powerpoint/2010/main" val="360026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82" y="1052616"/>
            <a:ext cx="7248436" cy="2828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5518FE9-DB90-4557-949E-4C3BD9DE2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62510"/>
            <a:ext cx="12192000" cy="119007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COTravel@lcsc.edu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208-792-2689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4032247" y="4823183"/>
            <a:ext cx="41275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48;p23"/>
          <p:cNvSpPr txBox="1"/>
          <p:nvPr/>
        </p:nvSpPr>
        <p:spPr>
          <a:xfrm>
            <a:off x="0" y="4245610"/>
            <a:ext cx="12192000" cy="6283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you. Questions?</a:t>
            </a:r>
          </a:p>
        </p:txBody>
      </p:sp>
    </p:spTree>
    <p:extLst>
      <p:ext uri="{BB962C8B-B14F-4D97-AF65-F5344CB8AC3E}">
        <p14:creationId xmlns:p14="http://schemas.microsoft.com/office/powerpoint/2010/main" val="194311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FE39C-9ECA-C255-C7E2-93D48148F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3DFE5A8-7D20-4B3F-97E3-7BE36B35CB8E}"/>
              </a:ext>
            </a:extLst>
          </p:cNvPr>
          <p:cNvGrpSpPr/>
          <p:nvPr/>
        </p:nvGrpSpPr>
        <p:grpSpPr>
          <a:xfrm>
            <a:off x="0" y="0"/>
            <a:ext cx="1844351" cy="6858000"/>
            <a:chOff x="0" y="0"/>
            <a:chExt cx="1844351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B4A329-A34F-40D0-AD06-7FA51BC5B419}"/>
                </a:ext>
              </a:extLst>
            </p:cNvPr>
            <p:cNvSpPr/>
            <p:nvPr/>
          </p:nvSpPr>
          <p:spPr>
            <a:xfrm>
              <a:off x="0" y="0"/>
              <a:ext cx="1844351" cy="6858000"/>
            </a:xfrm>
            <a:prstGeom prst="rect">
              <a:avLst/>
            </a:prstGeom>
            <a:solidFill>
              <a:srgbClr val="0038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041E20-9150-47AC-8E91-35EAB23E6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16" y="5608515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D71D73C-D005-B590-B49C-F7CD749C4494}"/>
              </a:ext>
            </a:extLst>
          </p:cNvPr>
          <p:cNvSpPr txBox="1"/>
          <p:nvPr/>
        </p:nvSpPr>
        <p:spPr>
          <a:xfrm>
            <a:off x="1881447" y="870065"/>
            <a:ext cx="842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What’s changing?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45007-93CA-2BF5-3D53-8668352FB305}"/>
              </a:ext>
            </a:extLst>
          </p:cNvPr>
          <p:cNvSpPr txBox="1"/>
          <p:nvPr/>
        </p:nvSpPr>
        <p:spPr>
          <a:xfrm>
            <a:off x="1647825" y="1828740"/>
            <a:ext cx="84291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No more hunting down PDF travel forms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No need to know the approval chain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Travel Authorizations are now called Pre-Approvals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Travel Claims are now called Expense Reports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026" name="Picture 2" descr="Tallie Expense Approval Chain Configuration | Tallie">
            <a:extLst>
              <a:ext uri="{FF2B5EF4-FFF2-40B4-BE49-F238E27FC236}">
                <a16:creationId xmlns:a16="http://schemas.microsoft.com/office/drawing/2014/main" id="{2777914A-2345-AF32-C984-2C7319A1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1288"/>
            <a:ext cx="12192000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8A6E1-B269-4448-8ABE-80AC0C93DA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88" y="5777610"/>
            <a:ext cx="1208518" cy="9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0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3AF5-1535-6317-9AE6-7F1D77CD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AC3CB06-EBC8-4D7D-B8D6-1DB50A39524C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9B33EB-7E42-45FE-B342-95909FEAC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F65B4C-EC60-4FE3-8849-209E3DD94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8B9A19-E454-3B2C-FBD8-8F9AC9C744BB}"/>
              </a:ext>
            </a:extLst>
          </p:cNvPr>
          <p:cNvSpPr txBox="1"/>
          <p:nvPr/>
        </p:nvSpPr>
        <p:spPr>
          <a:xfrm>
            <a:off x="335902" y="1950688"/>
            <a:ext cx="4222081" cy="1631216"/>
          </a:xfrm>
          <a:prstGeom prst="rect">
            <a:avLst/>
          </a:prstGeom>
          <a:noFill/>
          <a:ln>
            <a:solidFill>
              <a:srgbClr val="286D9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Login will utilize single sign on verification </a:t>
            </a:r>
          </a:p>
          <a:p>
            <a:r>
              <a:rPr lang="en-US" sz="2000">
                <a:hlinkClick r:id="rId4"/>
              </a:rPr>
              <a:t>https://app.ca1.chromeriver.com/login/sso/saml?idp=lcsc.edu</a:t>
            </a:r>
            <a:endParaRPr lang="en-US" sz="2000"/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6547B-F9DD-0AE1-0F33-27CF31597AC3}"/>
              </a:ext>
            </a:extLst>
          </p:cNvPr>
          <p:cNvSpPr txBox="1"/>
          <p:nvPr/>
        </p:nvSpPr>
        <p:spPr>
          <a:xfrm>
            <a:off x="488986" y="647510"/>
            <a:ext cx="872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Logging Into Emburse-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8D0C2-EFE4-3606-A7C4-8DEA62D57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747" y="1520636"/>
            <a:ext cx="5848175" cy="42465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117BF94-782D-6AD0-19A7-E654CE44E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429000"/>
            <a:ext cx="4681463" cy="24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6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D213A52-1A13-4A0C-9DB8-7198F98C8A47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BB1FC0-6F18-40BF-A07B-AC7B7F945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D4C1B1-6E86-4CF5-A5C4-AB625061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0E457E4-3028-30CC-BF17-80F2F8F41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836" y="1089455"/>
            <a:ext cx="6278827" cy="4559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1BC27-D80F-4720-8023-1D4E63AC8DD7}"/>
              </a:ext>
            </a:extLst>
          </p:cNvPr>
          <p:cNvSpPr txBox="1"/>
          <p:nvPr/>
        </p:nvSpPr>
        <p:spPr>
          <a:xfrm>
            <a:off x="507962" y="473966"/>
            <a:ext cx="90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Quick and easy access all in one spot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95B1E2E-7ADD-71D9-A74A-81DFABBEA274}"/>
              </a:ext>
            </a:extLst>
          </p:cNvPr>
          <p:cNvSpPr/>
          <p:nvPr/>
        </p:nvSpPr>
        <p:spPr>
          <a:xfrm rot="20273432">
            <a:off x="8937797" y="2440216"/>
            <a:ext cx="3348644" cy="52621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Travel Policy &amp; Help Videos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DD02B4-6D29-17DE-2B16-8466EBCA168E}"/>
              </a:ext>
            </a:extLst>
          </p:cNvPr>
          <p:cNvSpPr/>
          <p:nvPr/>
        </p:nvSpPr>
        <p:spPr>
          <a:xfrm rot="885206">
            <a:off x="6205119" y="3538830"/>
            <a:ext cx="2118179" cy="4226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Travel Help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0939043C-5710-6B8E-C6A7-B1B1B90B9D4C}"/>
              </a:ext>
            </a:extLst>
          </p:cNvPr>
          <p:cNvSpPr/>
          <p:nvPr/>
        </p:nvSpPr>
        <p:spPr>
          <a:xfrm rot="3727769">
            <a:off x="7858451" y="5799615"/>
            <a:ext cx="1216260" cy="4561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Load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C1FA523-FE24-6FFC-1513-1C4165CADC3C}"/>
              </a:ext>
            </a:extLst>
          </p:cNvPr>
          <p:cNvSpPr/>
          <p:nvPr/>
        </p:nvSpPr>
        <p:spPr>
          <a:xfrm rot="18309509">
            <a:off x="8407123" y="5867695"/>
            <a:ext cx="1342090" cy="4485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Receipts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50DA02-7AB3-B01D-A47B-1EEE917C8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69" y="2020111"/>
            <a:ext cx="5611008" cy="34390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35B4DF-4BF2-529B-F2D0-481CF925317D}"/>
              </a:ext>
            </a:extLst>
          </p:cNvPr>
          <p:cNvSpPr txBox="1"/>
          <p:nvPr/>
        </p:nvSpPr>
        <p:spPr>
          <a:xfrm>
            <a:off x="1207382" y="1519654"/>
            <a:ext cx="313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At-a-glance view of status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1ECA77D-30A7-2836-F7D1-C3F2198721A0}"/>
              </a:ext>
            </a:extLst>
          </p:cNvPr>
          <p:cNvSpPr/>
          <p:nvPr/>
        </p:nvSpPr>
        <p:spPr>
          <a:xfrm rot="19465089">
            <a:off x="4616930" y="5753072"/>
            <a:ext cx="1849076" cy="5280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Video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2C27CD2-0395-127B-4A11-D02AF0B0491B}"/>
              </a:ext>
            </a:extLst>
          </p:cNvPr>
          <p:cNvSpPr/>
          <p:nvPr/>
        </p:nvSpPr>
        <p:spPr>
          <a:xfrm rot="18683273">
            <a:off x="9062466" y="5861226"/>
            <a:ext cx="1769895" cy="4433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Video</a:t>
            </a:r>
          </a:p>
        </p:txBody>
      </p:sp>
    </p:spTree>
    <p:extLst>
      <p:ext uri="{BB962C8B-B14F-4D97-AF65-F5344CB8AC3E}">
        <p14:creationId xmlns:p14="http://schemas.microsoft.com/office/powerpoint/2010/main" val="206206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BBC5B-568B-13CE-FF4B-53F72FD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FF70B3-B1B8-453B-8654-A59BC7975419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CE495F-C987-4699-A3E6-1BE579FA7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9EE7C7-5BB7-4135-A0BC-4B0419EA8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95AA4D-A3E6-0EF9-FDF2-79D662CFE29E}"/>
              </a:ext>
            </a:extLst>
          </p:cNvPr>
          <p:cNvSpPr txBox="1"/>
          <p:nvPr/>
        </p:nvSpPr>
        <p:spPr>
          <a:xfrm>
            <a:off x="214663" y="219895"/>
            <a:ext cx="924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Quick and easy access all in one spot - continued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8CECBF-0EA1-C167-B7C7-DD862DA9F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95" y="1996631"/>
            <a:ext cx="5611008" cy="3439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1974D-2798-2266-95F0-D209D414DC77}"/>
              </a:ext>
            </a:extLst>
          </p:cNvPr>
          <p:cNvSpPr txBox="1"/>
          <p:nvPr/>
        </p:nvSpPr>
        <p:spPr>
          <a:xfrm>
            <a:off x="347432" y="1106355"/>
            <a:ext cx="546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Pre-Approval or Expense Reports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BC8DB7-75E3-AF61-720E-B7DB50AFC1B0}"/>
              </a:ext>
            </a:extLst>
          </p:cNvPr>
          <p:cNvCxnSpPr>
            <a:cxnSpLocks/>
          </p:cNvCxnSpPr>
          <p:nvPr/>
        </p:nvCxnSpPr>
        <p:spPr>
          <a:xfrm flipH="1" flipV="1">
            <a:off x="5475987" y="3716134"/>
            <a:ext cx="115198" cy="2275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49136F-0DA6-9242-75D6-64514E9C06E2}"/>
              </a:ext>
            </a:extLst>
          </p:cNvPr>
          <p:cNvCxnSpPr>
            <a:cxnSpLocks/>
          </p:cNvCxnSpPr>
          <p:nvPr/>
        </p:nvCxnSpPr>
        <p:spPr>
          <a:xfrm flipH="1" flipV="1">
            <a:off x="5461881" y="4779034"/>
            <a:ext cx="143410" cy="1212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E1C6518-33AA-669E-0156-B283F1642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903" y="1305737"/>
            <a:ext cx="5848175" cy="42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3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A9D67-D982-0DCD-82EC-1E8972120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A5C9A46-D125-B36B-E8ED-9FE126D158DE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E6B3C3-D7E3-22B4-C4DE-AD60C2B34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9C6735-127A-9718-1C05-32EF08F05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E9C0A5A-9BBA-1818-5247-5B2D45CF8BED}"/>
              </a:ext>
            </a:extLst>
          </p:cNvPr>
          <p:cNvSpPr txBox="1"/>
          <p:nvPr/>
        </p:nvSpPr>
        <p:spPr>
          <a:xfrm>
            <a:off x="2959799" y="631549"/>
            <a:ext cx="551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Three ways to Approve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13F5DB-8351-2578-B181-99E909584FF9}"/>
              </a:ext>
            </a:extLst>
          </p:cNvPr>
          <p:cNvSpPr txBox="1"/>
          <p:nvPr/>
        </p:nvSpPr>
        <p:spPr>
          <a:xfrm>
            <a:off x="3802811" y="1759788"/>
            <a:ext cx="45863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3200" dirty="0"/>
              <a:t>Through Email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sz="3200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3200" dirty="0"/>
              <a:t>On the Website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sz="3200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3200" dirty="0"/>
              <a:t>Through the App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0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812E-589A-42D2-9117-23D04356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407324"/>
            <a:ext cx="8596668" cy="653935"/>
          </a:xfrm>
        </p:spPr>
        <p:txBody>
          <a:bodyPr>
            <a:normAutofit fontScale="90000"/>
          </a:bodyPr>
          <a:lstStyle/>
          <a:p>
            <a:r>
              <a:rPr lang="en-US" dirty="0"/>
              <a:t>Approval Process by E-Mail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C8A4F9-9FD5-4BE2-9CEF-96AE84D03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7142" y="1263535"/>
            <a:ext cx="5004261" cy="5187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53B92-9663-4961-B690-BDB8549301A8}"/>
              </a:ext>
            </a:extLst>
          </p:cNvPr>
          <p:cNvSpPr txBox="1"/>
          <p:nvPr/>
        </p:nvSpPr>
        <p:spPr>
          <a:xfrm>
            <a:off x="677334" y="1729047"/>
            <a:ext cx="38447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approval process is as simple as approving an email. </a:t>
            </a:r>
          </a:p>
          <a:p>
            <a:endParaRPr lang="en-US" dirty="0"/>
          </a:p>
          <a:p>
            <a:r>
              <a:rPr lang="en-US" dirty="0"/>
              <a:t>The email provides the following information: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Type of approval (pre-approval or expense report)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Who the traveler is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Dates of travel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Total estimated expenses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Reason for the travel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8EBD80-E660-40D3-8F5D-B4DEE1C5CDFD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B6F7C8-3802-45CB-BD5E-642F21AEA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AF7A31-5CD7-4317-A8CF-EF02CA22D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33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2AF14-CD7A-AE2D-5FE4-740051E9A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27B8-A944-420B-8804-51360F9D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407324"/>
            <a:ext cx="9817946" cy="1447355"/>
          </a:xfrm>
        </p:spPr>
        <p:txBody>
          <a:bodyPr>
            <a:normAutofit/>
          </a:bodyPr>
          <a:lstStyle/>
          <a:p>
            <a:r>
              <a:rPr lang="en-US" dirty="0"/>
              <a:t>Approval Process by E-Mail</a:t>
            </a:r>
            <a:br>
              <a:rPr lang="en-US" dirty="0"/>
            </a:br>
            <a:r>
              <a:rPr lang="en-US" sz="2400" dirty="0"/>
              <a:t>Email Verification will populate to send to Emburse. No comments needed just hit the send button.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4B4BBD-A496-603B-6ACE-7393CAC65845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18B227-EB5D-21CA-11DF-7D0556746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C0BD53-2C7D-E2F0-DF44-C28B08B74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BF03C3B-34B0-E07B-7E31-6D1FE20AF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2584"/>
            <a:ext cx="10794136" cy="32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4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62A2180-F1A5-4167-957D-EABF0F92D1A1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E90794-F91C-4F17-90AB-BBC0AB826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CEF54B-266A-4AB9-AB2F-FD80851CB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F10CFD4-5092-4966-8A36-1873BEDC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18" y="195409"/>
            <a:ext cx="8596668" cy="653935"/>
          </a:xfrm>
        </p:spPr>
        <p:txBody>
          <a:bodyPr>
            <a:normAutofit fontScale="90000"/>
          </a:bodyPr>
          <a:lstStyle/>
          <a:p>
            <a:r>
              <a:rPr lang="en-US" dirty="0"/>
              <a:t>Approval Process by Website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32A33-1523-483F-F6AF-E17788E931BF}"/>
              </a:ext>
            </a:extLst>
          </p:cNvPr>
          <p:cNvSpPr txBox="1"/>
          <p:nvPr/>
        </p:nvSpPr>
        <p:spPr>
          <a:xfrm>
            <a:off x="677334" y="5757766"/>
            <a:ext cx="932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i="0" u="none" strike="noStrike" dirty="0">
                <a:effectLst/>
                <a:latin typeface="Calibri" panose="020F0502020204030204" pitchFamily="34" charset="0"/>
              </a:rPr>
              <a:t>Once clicked on Pre-approvals or Expense Reports, you will see a list of items requiring approval.</a:t>
            </a:r>
            <a:r>
              <a:rPr lang="en-US" sz="1800" i="0" dirty="0">
                <a:effectLst/>
                <a:latin typeface="Calibri" panose="020F0502020204030204" pitchFamily="34" charset="0"/>
              </a:rPr>
              <a:t>​</a:t>
            </a:r>
            <a:endParaRPr lang="en-US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i="0" dirty="0">
              <a:effectLst/>
              <a:latin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CFD6A-A375-D9AB-DD4A-988758468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222" y="1108138"/>
            <a:ext cx="5848175" cy="4246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32A13C-E896-85E6-FDF7-6D0643A72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05" y="1477279"/>
            <a:ext cx="5390083" cy="38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5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489</Words>
  <Application>Microsoft Office PowerPoint</Application>
  <PresentationFormat>Widescreen</PresentationFormat>
  <Paragraphs>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Approval Process by E-Mail</vt:lpstr>
      <vt:lpstr>Approval Process by E-Mail Email Verification will populate to send to Emburse. No comments needed just hit the send button.</vt:lpstr>
      <vt:lpstr>Approval Process by Website</vt:lpstr>
      <vt:lpstr>Approval Process by Website</vt:lpstr>
      <vt:lpstr>Approval Process by Website Summary Screen</vt:lpstr>
      <vt:lpstr>Approval Process by Website Detail Screen</vt:lpstr>
      <vt:lpstr>Approve or Return from either screen   Summary Screen                    Detail Screen</vt:lpstr>
      <vt:lpstr>Verification Approval and Returns</vt:lpstr>
      <vt:lpstr>PowerPoint Presentation</vt:lpstr>
      <vt:lpstr>PowerPoint Presentation</vt:lpstr>
      <vt:lpstr>Assigning Delegates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River</dc:title>
  <dc:creator>Debbie S. Stellyes</dc:creator>
  <cp:lastModifiedBy>Calahan M. McAlister</cp:lastModifiedBy>
  <cp:revision>83</cp:revision>
  <cp:lastPrinted>2025-02-10T22:39:00Z</cp:lastPrinted>
  <dcterms:created xsi:type="dcterms:W3CDTF">2024-10-29T19:46:28Z</dcterms:created>
  <dcterms:modified xsi:type="dcterms:W3CDTF">2026-02-10T00:58:29Z</dcterms:modified>
</cp:coreProperties>
</file>