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6"/>
  </p:notesMasterIdLst>
  <p:sldIdLst>
    <p:sldId id="324" r:id="rId2"/>
    <p:sldId id="283" r:id="rId3"/>
    <p:sldId id="344" r:id="rId4"/>
    <p:sldId id="306" r:id="rId5"/>
    <p:sldId id="307" r:id="rId6"/>
    <p:sldId id="308" r:id="rId7"/>
    <p:sldId id="326" r:id="rId8"/>
    <p:sldId id="309" r:id="rId9"/>
    <p:sldId id="310" r:id="rId10"/>
    <p:sldId id="327" r:id="rId11"/>
    <p:sldId id="328" r:id="rId12"/>
    <p:sldId id="329" r:id="rId13"/>
    <p:sldId id="330" r:id="rId14"/>
    <p:sldId id="336" r:id="rId15"/>
    <p:sldId id="332" r:id="rId16"/>
    <p:sldId id="333" r:id="rId17"/>
    <p:sldId id="334" r:id="rId18"/>
    <p:sldId id="343" r:id="rId19"/>
    <p:sldId id="335" r:id="rId20"/>
    <p:sldId id="342" r:id="rId21"/>
    <p:sldId id="338" r:id="rId22"/>
    <p:sldId id="261" r:id="rId23"/>
    <p:sldId id="273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37" r:id="rId34"/>
    <p:sldId id="322" r:id="rId3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ABAA3E-E6A2-4D67-9CF9-D1E307B3E699}">
          <p14:sldIdLst>
            <p14:sldId id="324"/>
            <p14:sldId id="283"/>
            <p14:sldId id="344"/>
            <p14:sldId id="306"/>
            <p14:sldId id="307"/>
            <p14:sldId id="308"/>
            <p14:sldId id="326"/>
            <p14:sldId id="309"/>
            <p14:sldId id="310"/>
            <p14:sldId id="327"/>
            <p14:sldId id="328"/>
            <p14:sldId id="329"/>
            <p14:sldId id="330"/>
            <p14:sldId id="336"/>
            <p14:sldId id="332"/>
            <p14:sldId id="333"/>
            <p14:sldId id="334"/>
            <p14:sldId id="343"/>
            <p14:sldId id="335"/>
            <p14:sldId id="342"/>
            <p14:sldId id="338"/>
            <p14:sldId id="261"/>
            <p14:sldId id="273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37"/>
            <p14:sldId id="32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6D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1657A-4D64-4EFE-81FC-6BAF423BD3BD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8BBC5-EA1C-46E8-8BE6-1AFC2A041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42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0569" y="4734229"/>
            <a:ext cx="5608320" cy="3660458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4051B-4D32-45DC-967C-79CD4973E33E}" type="slidenum">
              <a:rPr lang="en-US" smtClean="0"/>
              <a:t>34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Spring 2020 All Campus Meeting</a:t>
            </a:r>
          </a:p>
        </p:txBody>
      </p:sp>
    </p:spTree>
    <p:extLst>
      <p:ext uri="{BB962C8B-B14F-4D97-AF65-F5344CB8AC3E}">
        <p14:creationId xmlns:p14="http://schemas.microsoft.com/office/powerpoint/2010/main" val="2717221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A28D-4387-4A02-9D4C-29D267A3D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620C1C-9D89-479D-8AAB-F97413F81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58C02-29F0-49C9-8FF7-47515DE56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93CD-26A2-456B-A1C0-D971C029AC8C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BF063-CB1D-41A4-B0F0-3A6441848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B1729-1EFB-494F-8782-4B435683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31BF-DAF0-45AF-B809-27849ACB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9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0746D-0021-4A77-A7A3-B4905110B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951BC9-AFB1-46C4-A76D-2DDB0A6CA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DE779-E4A7-4D44-92F4-3D73D7EA9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93CD-26A2-456B-A1C0-D971C029AC8C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A355D-3641-44E3-B20B-1F360F0A5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AD811-9974-4F02-A4A3-0A74656DA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31BF-DAF0-45AF-B809-27849ACB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1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611541-C6D8-4867-8D3B-55F4D0F35D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0C3F77-27D0-4CC2-A37B-449348A5C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60087-9B65-4B6C-BAEE-DB4D48452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93CD-26A2-456B-A1C0-D971C029AC8C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B9A37-9191-4CF1-A909-7C080E275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3D8B0-AAA9-4FE8-85D4-5334C00B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31BF-DAF0-45AF-B809-27849ACB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6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A0F34-6F39-4C98-A08E-026483E1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1B09A-0966-4F9C-B507-A60FC4BBD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3833B-7750-4A5B-A70B-A59BCEA45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93CD-26A2-456B-A1C0-D971C029AC8C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769DB-AD05-425C-BEAF-01C70557C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DC161-0A13-4950-9047-0496746F4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31BF-DAF0-45AF-B809-27849ACB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2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9F912-B41B-48CF-A73F-9D4E61E6B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4D4B5-DD73-4A68-BD29-EDA066EAA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E8E8B-A97F-4FBF-80A0-FBDD348EF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93CD-26A2-456B-A1C0-D971C029AC8C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BDF75-8AB4-4B0C-BEB6-40DEDD51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A5EB2-193C-4B38-9D6D-C40E50167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31BF-DAF0-45AF-B809-27849ACB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0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586EE-9BA0-4D26-89A7-0C5ED793E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62B6D-FC22-4531-AB0C-6867B21EB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2CADB-4261-4F54-B833-3C0237D06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F6929-BC2F-4714-A063-C977AB1BA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93CD-26A2-456B-A1C0-D971C029AC8C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4AEB2A-61FF-4788-9A27-13DBED59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B1126-302B-4116-AE6E-FBFC26B9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31BF-DAF0-45AF-B809-27849ACB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3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59572-9C35-4F78-809B-E9DFEA8BC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ABC2E-3BEF-4B9F-9731-0A5CFFDFA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18BB1-4A43-4A08-A9A5-75DEE9428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C6C545-CAE1-4AE7-B1DD-DC2FC21D50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E31E9C-4BC7-4974-B50D-A374403B2F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02DD7B-4444-4F9B-9D7A-6D8539DA5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93CD-26A2-456B-A1C0-D971C029AC8C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81D163-8A3A-4BED-9DEB-85B8CA125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275F04-C287-4521-9DAD-C352FF084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31BF-DAF0-45AF-B809-27849ACB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7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9957C-3C69-43B2-B261-E7F0694A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F0538-7C4C-4C7C-B16D-2E681C165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93CD-26A2-456B-A1C0-D971C029AC8C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F8ED3-E8AF-498B-B54F-AFA588613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C0798-742C-49B3-BF03-D62C5E7EB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31BF-DAF0-45AF-B809-27849ACB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7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E9E5D8-2C27-43CD-9D76-0073FB3ED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93CD-26A2-456B-A1C0-D971C029AC8C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A3F405-C34D-4523-B721-B5E14BCCA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6834D-0FDD-4F22-87B0-6C6722141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31BF-DAF0-45AF-B809-27849ACB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29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2E013-09DE-48CE-A1D9-D21958F66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D9151-32E2-4229-9AFC-84AF0E79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9E067-DAEC-4C18-8FAA-5BA11F4CF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D3073-0847-43BA-97E7-703D09192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93CD-26A2-456B-A1C0-D971C029AC8C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836B7-6C44-4F02-9B86-5858EE7CC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3E861-4594-4221-97D6-B319C9A7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31BF-DAF0-45AF-B809-27849ACB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1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1631B-44F4-4946-BF28-19982E744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737BF1-D79A-4DC3-8F41-45B81F1878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1B2BD-8376-407C-9CD9-0CED9B869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A7E2C-6C0C-4E0A-B830-DA24EF74D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93CD-26A2-456B-A1C0-D971C029AC8C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83A56-F768-4557-8C76-CA6653B0A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2BA75-78B5-4D34-AFD2-43CB2D497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31BF-DAF0-45AF-B809-27849ACB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6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59E1AF-1A39-4B11-AF96-3D2232E0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327DF-A4B4-4B72-A466-B84BA4F96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6BFDE-E2C8-4D87-917A-87313FD9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193CD-26A2-456B-A1C0-D971C029AC8C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F8B16-7521-41F4-AAB9-F73127EF2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25D98-7314-41A8-8956-20ABB3FAE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231BF-DAF0-45AF-B809-27849ACB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8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app.ca1.chromeriver.com/login/sso/saml?idp=lcsc.ed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lcsc.edu/policie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CMMCALISTER@LCSC.EDU" TargetMode="External"/><Relationship Id="rId5" Type="http://schemas.openxmlformats.org/officeDocument/2006/relationships/hyperlink" Target="https://help.chromeriver.com/hc/en-us/articles/15295597266317-Download-Log-In-to-the-Chrome-River-Mobile-App" TargetMode="Externa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OTravel@lcsc.edu" TargetMode="Externa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16A02-26B0-4F18-A1B3-A748ACB39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9228E-9FF1-4E76-BABA-AD89F5258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147;p23">
            <a:extLst>
              <a:ext uri="{FF2B5EF4-FFF2-40B4-BE49-F238E27FC236}">
                <a16:creationId xmlns:a16="http://schemas.microsoft.com/office/drawing/2014/main" id="{E73E30B7-A143-49F7-ADE8-E74D38841C4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823F0FB-9D29-489F-B93C-F98A6C5F7FD9}"/>
              </a:ext>
            </a:extLst>
          </p:cNvPr>
          <p:cNvSpPr txBox="1">
            <a:spLocks/>
          </p:cNvSpPr>
          <p:nvPr/>
        </p:nvSpPr>
        <p:spPr>
          <a:xfrm>
            <a:off x="1764687" y="1690688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solidFill>
                  <a:schemeClr val="bg1"/>
                </a:solidFill>
              </a:rPr>
              <a:t>Emburse</a:t>
            </a:r>
          </a:p>
          <a:p>
            <a:pPr algn="ctr"/>
            <a:r>
              <a:rPr lang="en-US" sz="9600" b="1" dirty="0">
                <a:solidFill>
                  <a:schemeClr val="bg1"/>
                </a:solidFill>
              </a:rPr>
              <a:t>Expense Report Process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8A6B9E2-6AA9-49D8-BB5A-210A2FE2C332}"/>
              </a:ext>
            </a:extLst>
          </p:cNvPr>
          <p:cNvSpPr txBox="1">
            <a:spLocks/>
          </p:cNvSpPr>
          <p:nvPr/>
        </p:nvSpPr>
        <p:spPr>
          <a:xfrm>
            <a:off x="1888261" y="3111628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Travel System</a:t>
            </a:r>
          </a:p>
        </p:txBody>
      </p:sp>
    </p:spTree>
    <p:extLst>
      <p:ext uri="{BB962C8B-B14F-4D97-AF65-F5344CB8AC3E}">
        <p14:creationId xmlns:p14="http://schemas.microsoft.com/office/powerpoint/2010/main" val="2222726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31BDE-8FCD-3420-FFAE-C5E71F2ED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5139970-C0D7-B126-97CF-748EE5818C24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3011269-DBA0-5D02-BE69-72C28E611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9218A46-6CE0-85B3-F8AF-B07482480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B5E3DE7-87CF-29E8-B748-006DD4A3CE70}"/>
              </a:ext>
            </a:extLst>
          </p:cNvPr>
          <p:cNvSpPr txBox="1"/>
          <p:nvPr/>
        </p:nvSpPr>
        <p:spPr>
          <a:xfrm>
            <a:off x="214663" y="219895"/>
            <a:ext cx="9248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Creating Expense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53CB0-6A2A-D8F1-D10F-F1AF96E81EA8}"/>
              </a:ext>
            </a:extLst>
          </p:cNvPr>
          <p:cNvSpPr txBox="1"/>
          <p:nvPr/>
        </p:nvSpPr>
        <p:spPr>
          <a:xfrm>
            <a:off x="461434" y="1571227"/>
            <a:ext cx="8479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notice anything with warning triangle next to it, this means more information is required.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AF63D3-1AA6-6792-9B45-B471FC578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831" y="2494557"/>
            <a:ext cx="7238714" cy="403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80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529B0-FD70-0D1D-6F91-E67219D92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5839E14-4FB1-322E-04FD-21098454179D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4908CE4-59BF-597B-C1F0-685719ADA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1DBA125-8C03-1233-82A5-49C436696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FCD1C55-5024-A89C-2417-86317F55B114}"/>
              </a:ext>
            </a:extLst>
          </p:cNvPr>
          <p:cNvSpPr txBox="1"/>
          <p:nvPr/>
        </p:nvSpPr>
        <p:spPr>
          <a:xfrm>
            <a:off x="214663" y="219895"/>
            <a:ext cx="9248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Creating Expense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59D08-836A-4CDB-A169-3B3E6B6FA2CA}"/>
              </a:ext>
            </a:extLst>
          </p:cNvPr>
          <p:cNvSpPr txBox="1"/>
          <p:nvPr/>
        </p:nvSpPr>
        <p:spPr>
          <a:xfrm>
            <a:off x="461434" y="1571227"/>
            <a:ext cx="8479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Per Diem you must adjust using the wizard to fix any changes from full day to partial day.  Click on one Meal-Per Diem line to start to adjust.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F32A09-E2F3-99F0-7598-8076A44EC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226" y="2314061"/>
            <a:ext cx="7617425" cy="424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1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2F6AF-A111-5D31-DBF4-B9593DAA1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A1B767A-9B77-E536-18EF-70480834FF90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E5886D1-BD69-57D7-8F98-3C7F55B7B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24CC853-6349-713A-6E06-6EE42F41C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6813287-3542-C677-4919-D5E81C669FD6}"/>
              </a:ext>
            </a:extLst>
          </p:cNvPr>
          <p:cNvSpPr txBox="1"/>
          <p:nvPr/>
        </p:nvSpPr>
        <p:spPr>
          <a:xfrm>
            <a:off x="214663" y="219895"/>
            <a:ext cx="9248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Creating Expense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00DCFC-DEE0-6075-760F-584900EFFF3F}"/>
              </a:ext>
            </a:extLst>
          </p:cNvPr>
          <p:cNvSpPr txBox="1"/>
          <p:nvPr/>
        </p:nvSpPr>
        <p:spPr>
          <a:xfrm>
            <a:off x="461434" y="1571227"/>
            <a:ext cx="8479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View in Wizard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78F14E-75DB-F098-F820-C70603F7D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34" y="2217558"/>
            <a:ext cx="7913445" cy="440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65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AB5B8-9980-443C-B127-58DA6F8B7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5B0D0E8-2DC2-A74E-191A-21DA0E31D929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1F13CD2-7D3A-17F7-C5C5-46758E46D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14124BC-4811-4A58-562B-7ECF0F8AA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06DE5E8-051F-3176-7572-DB2CA94D494C}"/>
              </a:ext>
            </a:extLst>
          </p:cNvPr>
          <p:cNvSpPr txBox="1"/>
          <p:nvPr/>
        </p:nvSpPr>
        <p:spPr>
          <a:xfrm>
            <a:off x="214663" y="219895"/>
            <a:ext cx="9248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Creating Expense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2AF60D-BF9A-0012-1B9D-06DF2A6B65F5}"/>
              </a:ext>
            </a:extLst>
          </p:cNvPr>
          <p:cNvSpPr txBox="1"/>
          <p:nvPr/>
        </p:nvSpPr>
        <p:spPr>
          <a:xfrm>
            <a:off x="461434" y="1571227"/>
            <a:ext cx="8479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Adjust Per Diem that is not getting paid by clicking on box next to breakfast, lunch, or dinner.</a:t>
            </a:r>
            <a:r>
              <a:rPr lang="en-US" dirty="0"/>
              <a:t>  Anything getting paid by Per Diem should be unchecked. Click apply when done.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DFAE3-8E78-34DB-A965-7B0821359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68" y="2308276"/>
            <a:ext cx="7861152" cy="442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3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BADE9-1AE4-B990-0465-4FB1DFFD4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CFE3509-5A78-6602-5ADE-D0274CC586BB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743A040-66B9-30E9-AD87-D6D7AE751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26A904-8EDD-6912-79B2-8CE459965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428F968-5005-C826-8FAF-329FD7CFB40F}"/>
              </a:ext>
            </a:extLst>
          </p:cNvPr>
          <p:cNvSpPr txBox="1"/>
          <p:nvPr/>
        </p:nvSpPr>
        <p:spPr>
          <a:xfrm>
            <a:off x="214663" y="219895"/>
            <a:ext cx="9248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Creating Expense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8830BF-2F25-985F-F216-9A84ABA34F3C}"/>
              </a:ext>
            </a:extLst>
          </p:cNvPr>
          <p:cNvSpPr txBox="1"/>
          <p:nvPr/>
        </p:nvSpPr>
        <p:spPr>
          <a:xfrm>
            <a:off x="461434" y="1571227"/>
            <a:ext cx="84793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NotoSans-ExtraBold"/>
              </a:rPr>
              <a:t>Baggage Fees: </a:t>
            </a:r>
            <a:r>
              <a:rPr lang="en-US" sz="1800" b="0" i="0" u="none" strike="noStrike" baseline="0" dirty="0">
                <a:latin typeface="GoNotoCurrent-Regular"/>
              </a:rPr>
              <a:t>Click on the line and edit on the top right side. You will need to</a:t>
            </a:r>
          </a:p>
          <a:p>
            <a:pPr algn="l"/>
            <a:r>
              <a:rPr lang="en-US" sz="1800" b="0" i="0" u="none" strike="noStrike" baseline="0" dirty="0">
                <a:latin typeface="GoNotoCurrent-Regular"/>
              </a:rPr>
              <a:t>complete the following;</a:t>
            </a:r>
          </a:p>
          <a:p>
            <a:pPr algn="l"/>
            <a:endParaRPr lang="en-US" sz="1800" b="0" i="0" u="none" strike="noStrike" baseline="0" dirty="0">
              <a:latin typeface="GoNotoCurrent-Regular"/>
            </a:endParaRPr>
          </a:p>
          <a:p>
            <a:pPr algn="l"/>
            <a:r>
              <a:rPr lang="en-US" sz="1800" b="0" i="0" u="none" strike="noStrike" baseline="0" dirty="0">
                <a:latin typeface="GoNotoCurrent-Regular"/>
              </a:rPr>
              <a:t>1- Adjust total Spent if need to</a:t>
            </a:r>
          </a:p>
          <a:p>
            <a:pPr algn="l"/>
            <a:r>
              <a:rPr lang="en-US" sz="1800" b="0" i="0" u="none" strike="noStrike" baseline="0" dirty="0">
                <a:latin typeface="GoNotoCurrent-Regular"/>
              </a:rPr>
              <a:t>2- Type in Location = United States (if in the US)</a:t>
            </a:r>
          </a:p>
          <a:p>
            <a:pPr algn="l"/>
            <a:r>
              <a:rPr lang="en-US" sz="1800" b="0" i="0" u="none" strike="noStrike" baseline="0" dirty="0">
                <a:latin typeface="GoNotoCurrent-Regular"/>
              </a:rPr>
              <a:t>3- Attach a receipt by clicking on Add Attachments on the bottom.</a:t>
            </a:r>
          </a:p>
          <a:p>
            <a:pPr algn="l"/>
            <a:r>
              <a:rPr lang="en-US" sz="1800" b="0" i="0" u="none" strike="noStrike" baseline="0" dirty="0">
                <a:latin typeface="GoNotoCurrent-Regular"/>
              </a:rPr>
              <a:t>4- Click Save on the top right and warning should go away for this line item</a:t>
            </a:r>
          </a:p>
          <a:p>
            <a:pPr algn="l"/>
            <a:endParaRPr lang="en-US" sz="1800" b="0" i="0" u="none" strike="noStrike" baseline="0" dirty="0">
              <a:latin typeface="GoNotoCurrent-Regular"/>
            </a:endParaRPr>
          </a:p>
          <a:p>
            <a:pPr algn="l"/>
            <a:r>
              <a:rPr lang="en-US" sz="1800" b="0" i="0" u="none" strike="noStrike" baseline="0" dirty="0">
                <a:latin typeface="GoNotoCurrent-Regular"/>
              </a:rPr>
              <a:t>If paid by p-card and not going to be reimbursed to employee, delete the</a:t>
            </a:r>
          </a:p>
          <a:p>
            <a:pPr algn="l"/>
            <a:r>
              <a:rPr lang="en-US" sz="1800" b="0" i="0" u="none" strike="noStrike" baseline="0" dirty="0">
                <a:latin typeface="GoNotoCurrent-Regular"/>
              </a:rPr>
              <a:t>transaction and make a notation in the comments box on main screen, attaching a</a:t>
            </a:r>
          </a:p>
          <a:p>
            <a:pPr algn="l"/>
            <a:r>
              <a:rPr lang="en-US" sz="1800" b="0" i="0" u="none" strike="noStrike" baseline="0" dirty="0">
                <a:latin typeface="GoNotoCurrent-Regular"/>
              </a:rPr>
              <a:t>copy of the receipt at that time.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622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800AB-E7C1-079B-BE1D-0997E62A2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5E5A914-EAC7-1BA8-A848-DF823EAD609B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AD887ED-287B-3A89-0A42-5459E3FC2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64A411F-1A6E-7196-1F1A-75B75C193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574D7BF-9D04-BA80-2191-E5BDDD6B51D1}"/>
              </a:ext>
            </a:extLst>
          </p:cNvPr>
          <p:cNvSpPr txBox="1"/>
          <p:nvPr/>
        </p:nvSpPr>
        <p:spPr>
          <a:xfrm>
            <a:off x="214663" y="219895"/>
            <a:ext cx="9248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Creating Expense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3D87F2-DEA8-65A1-B089-EDA66AF37C0B}"/>
              </a:ext>
            </a:extLst>
          </p:cNvPr>
          <p:cNvSpPr txBox="1"/>
          <p:nvPr/>
        </p:nvSpPr>
        <p:spPr>
          <a:xfrm>
            <a:off x="461434" y="1571227"/>
            <a:ext cx="84793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NotoSans-ExtraBold"/>
              </a:rPr>
              <a:t>Hotel: </a:t>
            </a:r>
            <a:r>
              <a:rPr lang="en-US" sz="1800" b="0" i="0" u="none" strike="noStrike" baseline="0" dirty="0">
                <a:latin typeface="GoNotoCurrent-Regular"/>
              </a:rPr>
              <a:t>Click on the line and edit on the top right side. You will need to complete</a:t>
            </a:r>
          </a:p>
          <a:p>
            <a:pPr algn="l"/>
            <a:r>
              <a:rPr lang="en-US" sz="1800" b="0" i="0" u="none" strike="noStrike" baseline="0" dirty="0">
                <a:latin typeface="GoNotoCurrent-Regular"/>
              </a:rPr>
              <a:t>the following;</a:t>
            </a:r>
          </a:p>
          <a:p>
            <a:pPr algn="l"/>
            <a:endParaRPr lang="en-US" sz="1800" b="0" i="0" u="none" strike="noStrike" baseline="0" dirty="0">
              <a:latin typeface="GoNotoCurrent-Regular"/>
            </a:endParaRPr>
          </a:p>
          <a:p>
            <a:pPr algn="l"/>
            <a:r>
              <a:rPr lang="en-US" sz="1800" b="0" i="0" u="none" strike="noStrike" baseline="0" dirty="0">
                <a:latin typeface="GoNotoCurrent-Regular"/>
              </a:rPr>
              <a:t>1- Adjust total Spent if need to</a:t>
            </a:r>
          </a:p>
          <a:p>
            <a:pPr algn="l"/>
            <a:r>
              <a:rPr lang="en-US" sz="1800" b="0" i="0" u="none" strike="noStrike" baseline="0" dirty="0">
                <a:latin typeface="GoNotoCurrent-Regular"/>
              </a:rPr>
              <a:t>2- Type in Location = United States (if in the US)</a:t>
            </a:r>
          </a:p>
          <a:p>
            <a:pPr algn="l"/>
            <a:r>
              <a:rPr lang="en-US" sz="1800" b="0" i="0" u="none" strike="noStrike" baseline="0" dirty="0">
                <a:latin typeface="GoNotoCurrent-Regular"/>
              </a:rPr>
              <a:t>3- Merchant: This is the hotel that you stayed at</a:t>
            </a:r>
          </a:p>
          <a:p>
            <a:pPr algn="l"/>
            <a:r>
              <a:rPr lang="en-US" sz="1800" b="0" i="0" u="none" strike="noStrike" baseline="0" dirty="0">
                <a:latin typeface="GoNotoCurrent-Regular"/>
              </a:rPr>
              <a:t>4- Location is the City and State the hotel is at</a:t>
            </a:r>
          </a:p>
          <a:p>
            <a:pPr algn="l"/>
            <a:r>
              <a:rPr lang="en-US" sz="1800" b="0" i="0" u="none" strike="noStrike" baseline="0" dirty="0">
                <a:latin typeface="GoNotoCurrent-Regular"/>
              </a:rPr>
              <a:t>5- Fill out Check in/Check out date.</a:t>
            </a:r>
          </a:p>
          <a:p>
            <a:pPr algn="l"/>
            <a:r>
              <a:rPr lang="en-US" sz="1800" b="0" i="0" u="none" strike="noStrike" baseline="0" dirty="0">
                <a:latin typeface="GoNotoCurrent-Regular"/>
              </a:rPr>
              <a:t>6 - Attach a receipt by clicking on Add Attachments on the bottom.</a:t>
            </a:r>
          </a:p>
          <a:p>
            <a:pPr algn="l"/>
            <a:r>
              <a:rPr lang="en-US" sz="1800" b="0" i="0" u="none" strike="noStrike" baseline="0" dirty="0">
                <a:latin typeface="GoNotoCurrent-Regular"/>
              </a:rPr>
              <a:t>7- Click Save on the top right and warning should go away for this line item</a:t>
            </a:r>
          </a:p>
          <a:p>
            <a:pPr algn="l"/>
            <a:endParaRPr lang="en-US" sz="1800" b="0" i="0" u="none" strike="noStrike" baseline="0" dirty="0">
              <a:latin typeface="GoNotoCurrent-Regular"/>
            </a:endParaRPr>
          </a:p>
          <a:p>
            <a:pPr algn="l"/>
            <a:r>
              <a:rPr lang="en-US" sz="1800" b="0" i="0" u="none" strike="noStrike" baseline="0" dirty="0">
                <a:latin typeface="GoNotoCurrent-Regular"/>
              </a:rPr>
              <a:t>If paid by p-card or direct bill and not going to be reimbursed to employee, delete the</a:t>
            </a:r>
          </a:p>
          <a:p>
            <a:pPr algn="l"/>
            <a:r>
              <a:rPr lang="en-US" sz="1800" b="0" i="0" u="none" strike="noStrike" baseline="0" dirty="0">
                <a:latin typeface="GoNotoCurrent-Regular"/>
              </a:rPr>
              <a:t>transaction and make a notation in the comments box on main screen, attaching a</a:t>
            </a:r>
          </a:p>
          <a:p>
            <a:pPr algn="l"/>
            <a:r>
              <a:rPr lang="en-US" sz="1800" b="0" i="0" u="none" strike="noStrike" baseline="0" dirty="0">
                <a:latin typeface="GoNotoCurrent-Regular"/>
              </a:rPr>
              <a:t>copy of the receipt at that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523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54E7F-F9C9-0809-1163-390859003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D490598-7DC5-2B47-3475-0FEC7CBA7406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F4CD752-4EB9-4280-CC49-C9588EC26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E9D2BF8-8A94-C16F-5969-325C292E2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8C3345B-7F93-55B2-2266-3C9EFBF178AE}"/>
              </a:ext>
            </a:extLst>
          </p:cNvPr>
          <p:cNvSpPr txBox="1"/>
          <p:nvPr/>
        </p:nvSpPr>
        <p:spPr>
          <a:xfrm>
            <a:off x="214663" y="219895"/>
            <a:ext cx="9248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Creating Expense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806230-636A-6A01-E2EA-1A3346C8590F}"/>
              </a:ext>
            </a:extLst>
          </p:cNvPr>
          <p:cNvSpPr txBox="1"/>
          <p:nvPr/>
        </p:nvSpPr>
        <p:spPr>
          <a:xfrm>
            <a:off x="461434" y="1571227"/>
            <a:ext cx="84793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NotoSans-ExtraBold"/>
              </a:rPr>
              <a:t>Conference/Seminar: </a:t>
            </a:r>
            <a:r>
              <a:rPr lang="en-US" sz="1800" b="0" i="0" u="none" strike="noStrike" baseline="0" dirty="0">
                <a:latin typeface="GoNotoCurrent-Regular"/>
              </a:rPr>
              <a:t>Click on the line and edit on the top right side. You will</a:t>
            </a:r>
          </a:p>
          <a:p>
            <a:pPr algn="l"/>
            <a:r>
              <a:rPr lang="en-US" sz="1800" b="0" i="0" u="none" strike="noStrike" baseline="0" dirty="0">
                <a:latin typeface="GoNotoCurrent-Regular"/>
              </a:rPr>
              <a:t>need to complete the following;</a:t>
            </a:r>
          </a:p>
          <a:p>
            <a:pPr algn="l"/>
            <a:endParaRPr lang="en-US" sz="1800" b="0" i="0" u="none" strike="noStrike" baseline="0" dirty="0">
              <a:latin typeface="GoNotoCurrent-Regular"/>
            </a:endParaRPr>
          </a:p>
          <a:p>
            <a:pPr algn="l"/>
            <a:r>
              <a:rPr lang="en-US" sz="1800" b="0" i="0" u="none" strike="noStrike" baseline="0" dirty="0">
                <a:latin typeface="GoNotoCurrent-Regular"/>
              </a:rPr>
              <a:t>1- Adjust total Spent if need to</a:t>
            </a:r>
          </a:p>
          <a:p>
            <a:pPr algn="l"/>
            <a:r>
              <a:rPr lang="en-US" sz="1800" b="0" i="0" u="none" strike="noStrike" baseline="0" dirty="0">
                <a:latin typeface="GoNotoCurrent-Regular"/>
              </a:rPr>
              <a:t>2- Type in Location = United States (if in the US)</a:t>
            </a:r>
          </a:p>
          <a:p>
            <a:pPr algn="l"/>
            <a:r>
              <a:rPr lang="en-US" sz="1800" b="0" i="0" u="none" strike="noStrike" baseline="0" dirty="0">
                <a:latin typeface="GoNotoCurrent-Regular"/>
              </a:rPr>
              <a:t>3- Attach agenda and registration receipt for event clicking on Add Attachments</a:t>
            </a:r>
          </a:p>
          <a:p>
            <a:pPr algn="l"/>
            <a:r>
              <a:rPr lang="en-US" sz="1800" b="0" i="0" u="none" strike="noStrike" baseline="0" dirty="0">
                <a:latin typeface="GoNotoCurrent-Regular"/>
              </a:rPr>
              <a:t>on the bottom</a:t>
            </a:r>
          </a:p>
          <a:p>
            <a:pPr algn="l"/>
            <a:r>
              <a:rPr lang="en-US" sz="1800" b="0" i="0" u="none" strike="noStrike" baseline="0" dirty="0">
                <a:latin typeface="GoNotoCurrent-Regular"/>
              </a:rPr>
              <a:t>4- Click Save on the top right and warning should go away for this line item</a:t>
            </a:r>
          </a:p>
          <a:p>
            <a:pPr algn="l"/>
            <a:endParaRPr lang="en-US" sz="1800" b="0" i="0" u="none" strike="noStrike" baseline="0" dirty="0">
              <a:latin typeface="GoNotoCurrent-Regular"/>
            </a:endParaRPr>
          </a:p>
          <a:p>
            <a:pPr algn="l"/>
            <a:r>
              <a:rPr lang="en-US" sz="1800" b="0" i="0" u="none" strike="noStrike" baseline="0" dirty="0">
                <a:latin typeface="GoNotoCurrent-Regular"/>
              </a:rPr>
              <a:t>If paid by p-card and not going to be reimbursed to employee, delete the</a:t>
            </a:r>
          </a:p>
          <a:p>
            <a:pPr algn="l"/>
            <a:r>
              <a:rPr lang="en-US" sz="1800" b="0" i="0" u="none" strike="noStrike" baseline="0" dirty="0">
                <a:latin typeface="GoNotoCurrent-Regular"/>
              </a:rPr>
              <a:t>transaction and make a notation in the comments box on main screen, attaching a</a:t>
            </a:r>
          </a:p>
          <a:p>
            <a:pPr algn="l"/>
            <a:r>
              <a:rPr lang="en-US" sz="1800" b="0" i="0" u="none" strike="noStrike" baseline="0" dirty="0">
                <a:latin typeface="GoNotoCurrent-Regular"/>
              </a:rPr>
              <a:t>copy of the receipt at that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320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D7065-9E2B-4D82-EB4E-C04D8FD93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35A018-E793-0F98-497E-CD3B11AD0B24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03F7FDE-8AD9-AA4A-991D-3D6A66376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40875FD-525F-F4DA-C306-76B78C46D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E23E03D-2860-7A22-19BD-8779E1515866}"/>
              </a:ext>
            </a:extLst>
          </p:cNvPr>
          <p:cNvSpPr txBox="1"/>
          <p:nvPr/>
        </p:nvSpPr>
        <p:spPr>
          <a:xfrm>
            <a:off x="214663" y="219895"/>
            <a:ext cx="9248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Creating Expense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C8F8F-C835-9146-BEEE-B6709DD6B822}"/>
              </a:ext>
            </a:extLst>
          </p:cNvPr>
          <p:cNvSpPr txBox="1"/>
          <p:nvPr/>
        </p:nvSpPr>
        <p:spPr>
          <a:xfrm>
            <a:off x="461434" y="1571227"/>
            <a:ext cx="84793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NotoSans-ExtraBold"/>
              </a:rPr>
              <a:t>Airfare: </a:t>
            </a:r>
            <a:r>
              <a:rPr lang="en-US" sz="1800" b="0" i="0" u="none" strike="noStrike" baseline="0" dirty="0">
                <a:latin typeface="GoNotoCurrent-Regular"/>
              </a:rPr>
              <a:t>Click on the line and edit on the top right side. You will need to complete</a:t>
            </a:r>
          </a:p>
          <a:p>
            <a:pPr algn="l"/>
            <a:r>
              <a:rPr lang="en-US" sz="1800" b="0" i="0" u="none" strike="noStrike" baseline="0" dirty="0">
                <a:latin typeface="GoNotoCurrent-Regular"/>
              </a:rPr>
              <a:t>the following;</a:t>
            </a:r>
          </a:p>
          <a:p>
            <a:pPr algn="l"/>
            <a:endParaRPr lang="en-US" sz="1800" b="0" i="0" u="none" strike="noStrike" baseline="0" dirty="0">
              <a:latin typeface="GoNotoCurrent-Regular"/>
            </a:endParaRPr>
          </a:p>
          <a:p>
            <a:pPr algn="l"/>
            <a:r>
              <a:rPr lang="en-US" sz="1800" b="0" i="0" u="none" strike="noStrike" baseline="0" dirty="0">
                <a:latin typeface="GoNotoCurrent-Regular"/>
              </a:rPr>
              <a:t>1- Adjust total Spent if need to</a:t>
            </a:r>
          </a:p>
          <a:p>
            <a:pPr algn="l"/>
            <a:r>
              <a:rPr lang="en-US" sz="1800" b="0" i="0" u="none" strike="noStrike" baseline="0" dirty="0">
                <a:latin typeface="GoNotoCurrent-Regular"/>
              </a:rPr>
              <a:t>2- Type in Location = United States (if in the US)</a:t>
            </a:r>
          </a:p>
          <a:p>
            <a:pPr algn="l"/>
            <a:r>
              <a:rPr lang="en-US" sz="1800" b="0" i="0" u="none" strike="noStrike" baseline="0" dirty="0">
                <a:latin typeface="GoNotoCurrent-Regular"/>
              </a:rPr>
              <a:t>3- Airline is the airline traveled with</a:t>
            </a:r>
          </a:p>
          <a:p>
            <a:pPr algn="l"/>
            <a:r>
              <a:rPr lang="en-US" sz="1800" b="0" i="0" u="none" strike="noStrike" baseline="0" dirty="0">
                <a:latin typeface="GoNotoCurrent-Regular"/>
              </a:rPr>
              <a:t>4- Class- Should be Economy/Coach</a:t>
            </a:r>
          </a:p>
          <a:p>
            <a:pPr algn="l"/>
            <a:r>
              <a:rPr lang="en-US" sz="1800" b="0" i="0" u="none" strike="noStrike" baseline="0" dirty="0">
                <a:latin typeface="GoNotoCurrent-Regular"/>
              </a:rPr>
              <a:t>5- Attach a receipt by clicking on Add Attachments on the bottom</a:t>
            </a:r>
          </a:p>
          <a:p>
            <a:pPr algn="l"/>
            <a:r>
              <a:rPr lang="en-US" sz="1800" b="0" i="0" u="none" strike="noStrike" baseline="0" dirty="0">
                <a:latin typeface="GoNotoCurrent-Regular"/>
              </a:rPr>
              <a:t>6- Click Save on the top right and warning should go away for this item</a:t>
            </a:r>
          </a:p>
          <a:p>
            <a:pPr algn="l"/>
            <a:endParaRPr lang="en-US" sz="1800" b="0" i="0" u="none" strike="noStrike" baseline="0" dirty="0">
              <a:latin typeface="GoNotoCurrent-Regular"/>
            </a:endParaRPr>
          </a:p>
          <a:p>
            <a:pPr algn="l"/>
            <a:r>
              <a:rPr lang="en-US" sz="1800" b="0" i="0" u="none" strike="noStrike" baseline="0" dirty="0">
                <a:latin typeface="GoNotoCurrent-Regular"/>
              </a:rPr>
              <a:t>If paid by p-card or direct bill and not going to be reimbursed to employee, delete the</a:t>
            </a:r>
          </a:p>
          <a:p>
            <a:pPr algn="l"/>
            <a:r>
              <a:rPr lang="en-US" sz="1800" b="0" i="0" u="none" strike="noStrike" baseline="0" dirty="0">
                <a:latin typeface="GoNotoCurrent-Regular"/>
              </a:rPr>
              <a:t>transaction and make a notation in the comments box on main screen, attaching a</a:t>
            </a:r>
          </a:p>
          <a:p>
            <a:pPr algn="l"/>
            <a:r>
              <a:rPr lang="en-US" sz="1800" b="0" i="0" u="none" strike="noStrike" baseline="0" dirty="0">
                <a:latin typeface="GoNotoCurrent-Regular"/>
              </a:rPr>
              <a:t>copy of the receipt at that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29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4F5B4-B912-334C-F216-CAB8454FD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7EBF675-B0AF-5144-3440-7A04436DC385}"/>
              </a:ext>
            </a:extLst>
          </p:cNvPr>
          <p:cNvGrpSpPr/>
          <p:nvPr/>
        </p:nvGrpSpPr>
        <p:grpSpPr>
          <a:xfrm>
            <a:off x="597870" y="1943444"/>
            <a:ext cx="9876166" cy="4531248"/>
            <a:chOff x="597870" y="2290618"/>
            <a:chExt cx="7483948" cy="41840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0CF537F-433E-CA42-C85B-C2AD11725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7870" y="2298763"/>
              <a:ext cx="7460813" cy="4155906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432DD3B-6334-B7D4-7D7F-43204D7B9C06}"/>
                </a:ext>
              </a:extLst>
            </p:cNvPr>
            <p:cNvSpPr/>
            <p:nvPr/>
          </p:nvSpPr>
          <p:spPr>
            <a:xfrm>
              <a:off x="4304145" y="2290618"/>
              <a:ext cx="3777673" cy="4184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C4FF360-8BF4-6FAA-9636-D669224EE148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6BB423-C779-D4AF-B4D9-E9A1EA480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9C96B8-68B7-94A4-1602-682D66540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C490CF6-9712-C369-79B6-445F85F8CCA4}"/>
              </a:ext>
            </a:extLst>
          </p:cNvPr>
          <p:cNvSpPr txBox="1"/>
          <p:nvPr/>
        </p:nvSpPr>
        <p:spPr>
          <a:xfrm>
            <a:off x="214663" y="219895"/>
            <a:ext cx="9248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Creating Expense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D7ABFB-5860-5A9F-2AA7-33369463677E}"/>
              </a:ext>
            </a:extLst>
          </p:cNvPr>
          <p:cNvSpPr txBox="1"/>
          <p:nvPr/>
        </p:nvSpPr>
        <p:spPr>
          <a:xfrm>
            <a:off x="393068" y="1297113"/>
            <a:ext cx="8479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GoNotoCurrent-Regular"/>
              </a:rPr>
              <a:t>Notice all warnings are gone. If there was any p-card or direct bill related to this travel, make sure to attach to the report.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907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4226A-464C-C3EB-9397-73BAE3D9E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53E6B2-FF96-F210-0AC9-300CA4BC1063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1D06228-93BE-4269-C385-041B02204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1642379-301B-D603-1F58-75A135B8E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6511DA3-0B02-E61F-104B-E4A810A5EB3D}"/>
              </a:ext>
            </a:extLst>
          </p:cNvPr>
          <p:cNvSpPr txBox="1"/>
          <p:nvPr/>
        </p:nvSpPr>
        <p:spPr>
          <a:xfrm>
            <a:off x="214663" y="219895"/>
            <a:ext cx="9248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Creating Expense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6956BC-7DCC-F4BE-1C8A-7C98C2849F16}"/>
              </a:ext>
            </a:extLst>
          </p:cNvPr>
          <p:cNvSpPr txBox="1"/>
          <p:nvPr/>
        </p:nvSpPr>
        <p:spPr>
          <a:xfrm>
            <a:off x="393068" y="1297112"/>
            <a:ext cx="3945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GoNotoCurrent-Regular"/>
              </a:rPr>
              <a:t>If items paid by P-Card or Direct Bill.</a:t>
            </a:r>
          </a:p>
          <a:p>
            <a:pPr algn="l"/>
            <a:endParaRPr lang="en-US" dirty="0">
              <a:latin typeface="GoNotoCurrent-Regular"/>
            </a:endParaRPr>
          </a:p>
          <a:p>
            <a:pPr algn="l"/>
            <a:r>
              <a:rPr lang="en-US" sz="1800" b="0" i="0" u="none" strike="noStrike" baseline="0" dirty="0">
                <a:latin typeface="GoNotoCurrent-Regular"/>
              </a:rPr>
              <a:t>Click on Report Name on top left-hand corner.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371B96-7D4B-548D-0CA1-057E6EDDE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123" y="1050587"/>
            <a:ext cx="6242203" cy="558751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D335B1D-C582-869E-3FB7-3E4BCD03BF40}"/>
              </a:ext>
            </a:extLst>
          </p:cNvPr>
          <p:cNvCxnSpPr>
            <a:cxnSpLocks/>
          </p:cNvCxnSpPr>
          <p:nvPr/>
        </p:nvCxnSpPr>
        <p:spPr>
          <a:xfrm flipV="1">
            <a:off x="4183811" y="1607127"/>
            <a:ext cx="785353" cy="42008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221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73AF5-1535-6317-9AE6-7F1D77CD2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AC3CB06-EBC8-4D7D-B8D6-1DB50A39524C}"/>
              </a:ext>
            </a:extLst>
          </p:cNvPr>
          <p:cNvGrpSpPr/>
          <p:nvPr/>
        </p:nvGrpSpPr>
        <p:grpSpPr>
          <a:xfrm>
            <a:off x="10190480" y="3840108"/>
            <a:ext cx="2001521" cy="3027511"/>
            <a:chOff x="10190480" y="3840108"/>
            <a:chExt cx="2001521" cy="302751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09B33EB-7E42-45FE-B342-95909FEAC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0480" y="3840108"/>
              <a:ext cx="2001521" cy="302751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F65B4C-EC60-4FE3-8849-209E3DD94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4888" y="5777610"/>
              <a:ext cx="1208518" cy="93385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D8B9A19-E454-3B2C-FBD8-8F9AC9C744BB}"/>
              </a:ext>
            </a:extLst>
          </p:cNvPr>
          <p:cNvSpPr txBox="1"/>
          <p:nvPr/>
        </p:nvSpPr>
        <p:spPr>
          <a:xfrm>
            <a:off x="335902" y="1950688"/>
            <a:ext cx="4222081" cy="1631216"/>
          </a:xfrm>
          <a:prstGeom prst="rect">
            <a:avLst/>
          </a:prstGeom>
          <a:noFill/>
          <a:ln>
            <a:solidFill>
              <a:srgbClr val="286D9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Login will utilize single sign on verification </a:t>
            </a:r>
          </a:p>
          <a:p>
            <a:r>
              <a:rPr lang="en-US" sz="2000">
                <a:hlinkClick r:id="rId4"/>
              </a:rPr>
              <a:t>https://app.ca1.chromeriver.com/login/sso/saml?idp=lcsc.edu</a:t>
            </a:r>
            <a:endParaRPr lang="en-US" sz="2000"/>
          </a:p>
          <a:p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6547B-F9DD-0AE1-0F33-27CF31597AC3}"/>
              </a:ext>
            </a:extLst>
          </p:cNvPr>
          <p:cNvSpPr txBox="1"/>
          <p:nvPr/>
        </p:nvSpPr>
        <p:spPr>
          <a:xfrm>
            <a:off x="488986" y="647510"/>
            <a:ext cx="8724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Logging Into Emburse- Production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A8D0C2-EFE4-3606-A7C4-8DEA62D57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6747" y="1520636"/>
            <a:ext cx="5848175" cy="424652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117BF94-782D-6AD0-19A7-E654CE44E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429000"/>
            <a:ext cx="4681463" cy="245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964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20EE6-C2FE-46DF-8820-10D823BEF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CC0CE-DF1E-B49D-ACF7-5962B5169151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59DBCA3-CE8C-91A8-8E36-07B013540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20F7BFB-47BD-B414-9800-7BBFB90B5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9004AB7-711C-CEFE-6647-6F066DEF1479}"/>
              </a:ext>
            </a:extLst>
          </p:cNvPr>
          <p:cNvSpPr txBox="1"/>
          <p:nvPr/>
        </p:nvSpPr>
        <p:spPr>
          <a:xfrm>
            <a:off x="214663" y="219895"/>
            <a:ext cx="9248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Creating Expense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7A9D82-732C-B0FB-40EC-FF81BB48911A}"/>
              </a:ext>
            </a:extLst>
          </p:cNvPr>
          <p:cNvSpPr txBox="1"/>
          <p:nvPr/>
        </p:nvSpPr>
        <p:spPr>
          <a:xfrm>
            <a:off x="393068" y="1297113"/>
            <a:ext cx="8479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GoNotoCurrent-Regular"/>
              </a:rPr>
              <a:t>Attach any additional receipts for expenses paid by p-card or direct bill related to this travel and make a comment regarding those expenses</a:t>
            </a:r>
            <a:r>
              <a:rPr lang="en-US" dirty="0">
                <a:latin typeface="GoNotoCurrent-Regular"/>
              </a:rPr>
              <a:t>. Comment example hotel and airfare paid by p-card.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17E17E-A4BD-05CC-4BFE-AC2641CCE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70" y="2298763"/>
            <a:ext cx="7460813" cy="415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27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A88C8-533D-3E61-8DF2-70E2C3473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3C2D673-7CBE-38A7-B897-FDBE46F89BE9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FA35AF3-DF94-ACCA-1B84-98F280A22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686977A-335C-67E0-D5E9-2D1199CC3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9745816-C414-21F4-71EE-BF545317DA06}"/>
              </a:ext>
            </a:extLst>
          </p:cNvPr>
          <p:cNvSpPr txBox="1"/>
          <p:nvPr/>
        </p:nvSpPr>
        <p:spPr>
          <a:xfrm>
            <a:off x="3303530" y="1728001"/>
            <a:ext cx="3229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Original Receipts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EF7872-9ABC-6B8A-6042-0982BA21EF47}"/>
              </a:ext>
            </a:extLst>
          </p:cNvPr>
          <p:cNvSpPr txBox="1"/>
          <p:nvPr/>
        </p:nvSpPr>
        <p:spPr>
          <a:xfrm>
            <a:off x="803357" y="2312776"/>
            <a:ext cx="822963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5" dirty="0">
                <a:solidFill>
                  <a:srgbClr val="19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Original receipts will no longer be required to be submitted with the expense report in Emburse Enterprise. A copy of the receipt attached is sufficient. However, the department will be required to keep the original receipts per the </a:t>
            </a:r>
            <a:r>
              <a:rPr lang="en-US" sz="2000" u="sng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retention policy</a:t>
            </a:r>
            <a:r>
              <a:rPr lang="en-US" sz="2000" spc="-5" dirty="0">
                <a:solidFill>
                  <a:srgbClr val="19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 This Policy is 4.103 Records Retention has links to Retention Schedules. 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344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852543-959D-D1D6-D77A-905755F5F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201" y="2211030"/>
            <a:ext cx="5515745" cy="341042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CD57FB7-E1AF-2372-1858-0BF94CAC27FD}"/>
              </a:ext>
            </a:extLst>
          </p:cNvPr>
          <p:cNvGrpSpPr/>
          <p:nvPr/>
        </p:nvGrpSpPr>
        <p:grpSpPr>
          <a:xfrm>
            <a:off x="10190480" y="3840108"/>
            <a:ext cx="2001521" cy="3027511"/>
            <a:chOff x="10190480" y="3840108"/>
            <a:chExt cx="2001521" cy="302751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5C386DA-B4A2-DFEC-712B-7BC913F19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0480" y="3840108"/>
              <a:ext cx="2001521" cy="302751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BE400D4-19B1-4114-86FA-EA89F1357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4888" y="5777610"/>
              <a:ext cx="1208518" cy="933855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7983E4D-CA22-4105-A94A-6F3ED1F22B3B}"/>
              </a:ext>
            </a:extLst>
          </p:cNvPr>
          <p:cNvSpPr txBox="1"/>
          <p:nvPr/>
        </p:nvSpPr>
        <p:spPr>
          <a:xfrm>
            <a:off x="352287" y="1723786"/>
            <a:ext cx="57437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</a:t>
            </a:r>
          </a:p>
          <a:p>
            <a:pPr algn="l" rtl="0" fontAlgn="base"/>
            <a:r>
              <a:rPr lang="en-US" sz="1800" b="0" i="0" u="none" strike="noStrike" dirty="0">
                <a:effectLst/>
                <a:latin typeface="Calibri" panose="020F0502020204030204" pitchFamily="34" charset="0"/>
              </a:rPr>
              <a:t>Download &amp; Log In to Emburse Mobile App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en-US" sz="1800" b="0" i="0" u="sng" strike="noStrike" dirty="0">
              <a:effectLst/>
              <a:latin typeface="Calibri" panose="020F050202020403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 rtl="0" fontAlgn="base"/>
            <a:r>
              <a:rPr lang="en-US" sz="1800" b="0" i="0" u="sng" strike="noStrike" dirty="0">
                <a:effectLst/>
                <a:latin typeface="Calibri" panose="020F0502020204030204" pitchFamily="34" charset="0"/>
              </a:rPr>
              <a:t>https://help.mobile.emburse.com/hc/en-us/articles/14257401226637-Download-and-Log-In-to-Emburse-Enterprise-Mobile</a:t>
            </a:r>
            <a:endParaRPr lang="en-US" dirty="0"/>
          </a:p>
          <a:p>
            <a:pPr>
              <a:buClr>
                <a:schemeClr val="accent1"/>
              </a:buClr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Use Single Sign On log in information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sz="1800" b="0" i="0" u="none" strike="noStrike" dirty="0">
                <a:effectLst/>
                <a:latin typeface="Calibri" panose="020F0502020204030204" pitchFamily="34" charset="0"/>
              </a:rPr>
              <a:t>Use Full LCSC email EX </a:t>
            </a:r>
            <a:r>
              <a:rPr lang="en-US" sz="1800" b="0" i="0" u="sng" strike="noStrike" dirty="0">
                <a:effectLst/>
                <a:latin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CMMCALISTER@LCSC.EDU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​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sz="1800" b="0" i="0" u="none" strike="noStrike" dirty="0">
                <a:effectLst/>
                <a:latin typeface="Calibri" panose="020F0502020204030204" pitchFamily="34" charset="0"/>
              </a:rPr>
              <a:t>Password to computer log in</a:t>
            </a:r>
            <a:endParaRPr lang="en-US" u="none" strike="noStrike" dirty="0">
              <a:latin typeface="Calibri" panose="020F0502020204030204" pitchFamily="34" charset="0"/>
            </a:endParaRP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sz="1800" b="0" i="0" u="none" strike="noStrike" dirty="0">
                <a:effectLst/>
                <a:latin typeface="Calibri" panose="020F0502020204030204" pitchFamily="34" charset="0"/>
              </a:rPr>
              <a:t>Might require DUO Verification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C820BA-5E79-43E0-280B-5587AFC11F13}"/>
              </a:ext>
            </a:extLst>
          </p:cNvPr>
          <p:cNvSpPr txBox="1">
            <a:spLocks/>
          </p:cNvSpPr>
          <p:nvPr/>
        </p:nvSpPr>
        <p:spPr>
          <a:xfrm>
            <a:off x="412656" y="459240"/>
            <a:ext cx="8596668" cy="71489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Emburse Enterprise App</a:t>
            </a:r>
          </a:p>
          <a:p>
            <a:r>
              <a:rPr lang="en-US" sz="3200" dirty="0"/>
              <a:t>(</a:t>
            </a:r>
            <a:r>
              <a:rPr lang="en-US" sz="2800" b="1" dirty="0"/>
              <a:t>Only works with Production</a:t>
            </a:r>
            <a:r>
              <a:rPr lang="en-US" sz="3200" dirty="0"/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44B79D-BF22-5613-F05E-88D20087DB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3487" y="22916"/>
            <a:ext cx="406717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88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5787F8E-D864-4E56-9ED4-F9779454B08B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9AC8A9C-4C76-4F39-9CAF-27FF8289A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6D94271-1E01-4DBB-83AC-2538F1103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7983E4D-CA22-4105-A94A-6F3ED1F22B3B}"/>
              </a:ext>
            </a:extLst>
          </p:cNvPr>
          <p:cNvSpPr txBox="1"/>
          <p:nvPr/>
        </p:nvSpPr>
        <p:spPr>
          <a:xfrm>
            <a:off x="494209" y="1010232"/>
            <a:ext cx="32752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chemeClr val="accent1"/>
              </a:buClr>
            </a:pPr>
            <a:r>
              <a:rPr lang="en-US" dirty="0"/>
              <a:t>Receipts on the Go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Load receipt(s) immediately 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Helps keep receipts organized while traveling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Can be labeled for easy tracking and identification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Available in your wallet within Emburse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Receipt is removed from your wallet once it is attached to an expense claim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8C1A1A-DCD6-64E4-3650-098D0CA8AF9F}"/>
              </a:ext>
            </a:extLst>
          </p:cNvPr>
          <p:cNvSpPr txBox="1">
            <a:spLocks/>
          </p:cNvSpPr>
          <p:nvPr/>
        </p:nvSpPr>
        <p:spPr>
          <a:xfrm>
            <a:off x="654196" y="295338"/>
            <a:ext cx="8596668" cy="71489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App Advantage</a:t>
            </a:r>
          </a:p>
        </p:txBody>
      </p:sp>
      <p:pic>
        <p:nvPicPr>
          <p:cNvPr id="9" name="Picture 8" descr="A cell phone with a screen and text&#10;&#10;AI-generated content may be incorrect.">
            <a:extLst>
              <a:ext uri="{FF2B5EF4-FFF2-40B4-BE49-F238E27FC236}">
                <a16:creationId xmlns:a16="http://schemas.microsoft.com/office/drawing/2014/main" id="{436C86C3-55D9-6B5B-1EF8-FDA06EE2C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6043" y="1212850"/>
            <a:ext cx="5613400" cy="421005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C5BDF57-1280-E6FA-AD77-A0382A4FD191}"/>
              </a:ext>
            </a:extLst>
          </p:cNvPr>
          <p:cNvCxnSpPr>
            <a:cxnSpLocks/>
          </p:cNvCxnSpPr>
          <p:nvPr/>
        </p:nvCxnSpPr>
        <p:spPr>
          <a:xfrm>
            <a:off x="3657600" y="1571625"/>
            <a:ext cx="4667250" cy="316230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14365E-DD98-C24A-78D0-63653EA48C1B}"/>
              </a:ext>
            </a:extLst>
          </p:cNvPr>
          <p:cNvCxnSpPr>
            <a:cxnSpLocks/>
          </p:cNvCxnSpPr>
          <p:nvPr/>
        </p:nvCxnSpPr>
        <p:spPr>
          <a:xfrm>
            <a:off x="3769423" y="3761117"/>
            <a:ext cx="3338743" cy="1406106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421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34B7AB-F3FC-42C0-8C89-D4BD5321808D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8AE133B-A5BF-4A9B-ABCA-1EBF3FF71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E86DA7-465B-48DF-98B4-0160B6342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79C556A-32C5-457D-9701-C62DA1F9B572}"/>
              </a:ext>
            </a:extLst>
          </p:cNvPr>
          <p:cNvSpPr txBox="1"/>
          <p:nvPr/>
        </p:nvSpPr>
        <p:spPr>
          <a:xfrm>
            <a:off x="214663" y="219895"/>
            <a:ext cx="9248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Creating Expense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6C2B94-F592-4A33-AAC4-1EF0C02C008C}"/>
              </a:ext>
            </a:extLst>
          </p:cNvPr>
          <p:cNvSpPr txBox="1"/>
          <p:nvPr/>
        </p:nvSpPr>
        <p:spPr>
          <a:xfrm>
            <a:off x="461434" y="1571227"/>
            <a:ext cx="8479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right hand side to add expenses that are missing or additional to expense report. EX: Cash Advance or additional expenses by clicking Create New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900C58-2C71-4F6A-9F15-B5D1B182A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111" y="2213445"/>
            <a:ext cx="8280065" cy="4424660"/>
          </a:xfrm>
          <a:prstGeom prst="rect">
            <a:avLst/>
          </a:prstGeom>
        </p:spPr>
      </p:pic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32485545-F642-44D4-666E-E9296ED8578B}"/>
              </a:ext>
            </a:extLst>
          </p:cNvPr>
          <p:cNvCxnSpPr>
            <a:cxnSpLocks/>
            <a:stCxn id="5" idx="1"/>
          </p:cNvCxnSpPr>
          <p:nvPr/>
        </p:nvCxnSpPr>
        <p:spPr>
          <a:xfrm rot="10800000" flipH="1" flipV="1">
            <a:off x="461433" y="2032892"/>
            <a:ext cx="721677" cy="1975690"/>
          </a:xfrm>
          <a:prstGeom prst="bentConnector4">
            <a:avLst>
              <a:gd name="adj1" fmla="val -31676"/>
              <a:gd name="adj2" fmla="val 99552"/>
            </a:avLst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E81BA46-3CE2-C3F6-A8FD-4C0ADFF742F3}"/>
              </a:ext>
            </a:extLst>
          </p:cNvPr>
          <p:cNvCxnSpPr/>
          <p:nvPr/>
        </p:nvCxnSpPr>
        <p:spPr>
          <a:xfrm flipH="1">
            <a:off x="2290618" y="2198255"/>
            <a:ext cx="785091" cy="80356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470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E0AC17E-28B2-4F96-A84A-4C756CC3FC50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6C3AE05-75F6-48F4-ADD5-36F01915D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4A001C4-E57E-4D5B-9A91-5A22DEDD6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8929329-258B-BD5A-042B-8FD31B037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593" y="-91716"/>
            <a:ext cx="6597457" cy="58935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9C556A-32C5-457D-9701-C62DA1F9B572}"/>
              </a:ext>
            </a:extLst>
          </p:cNvPr>
          <p:cNvSpPr txBox="1"/>
          <p:nvPr/>
        </p:nvSpPr>
        <p:spPr>
          <a:xfrm>
            <a:off x="214663" y="219895"/>
            <a:ext cx="9248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Before Clicking Submit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Double check report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554816-EFE3-43E9-A59D-118876AAF60A}"/>
              </a:ext>
            </a:extLst>
          </p:cNvPr>
          <p:cNvSpPr txBox="1"/>
          <p:nvPr/>
        </p:nvSpPr>
        <p:spPr>
          <a:xfrm>
            <a:off x="461434" y="1305341"/>
            <a:ext cx="38447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You will see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Title of Expense Report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Expense Break down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Report ID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Total Expenses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089E96-93D6-48F4-9D0E-560F961F7E0B}"/>
              </a:ext>
            </a:extLst>
          </p:cNvPr>
          <p:cNvCxnSpPr>
            <a:cxnSpLocks/>
          </p:cNvCxnSpPr>
          <p:nvPr/>
        </p:nvCxnSpPr>
        <p:spPr>
          <a:xfrm flipV="1">
            <a:off x="2728824" y="875213"/>
            <a:ext cx="2131705" cy="134336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627A3AC-F9ED-4C6E-A9E6-E5A48DA7692A}"/>
              </a:ext>
            </a:extLst>
          </p:cNvPr>
          <p:cNvCxnSpPr>
            <a:cxnSpLocks/>
          </p:cNvCxnSpPr>
          <p:nvPr/>
        </p:nvCxnSpPr>
        <p:spPr>
          <a:xfrm flipV="1">
            <a:off x="3289203" y="2587694"/>
            <a:ext cx="1328390" cy="23595"/>
          </a:xfrm>
          <a:prstGeom prst="straightConnector1">
            <a:avLst/>
          </a:prstGeom>
          <a:ln w="508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3C73F2-75D4-48D8-8099-AEFADE22DE2D}"/>
              </a:ext>
            </a:extLst>
          </p:cNvPr>
          <p:cNvCxnSpPr>
            <a:cxnSpLocks/>
          </p:cNvCxnSpPr>
          <p:nvPr/>
        </p:nvCxnSpPr>
        <p:spPr>
          <a:xfrm>
            <a:off x="2897260" y="3110418"/>
            <a:ext cx="3891729" cy="2005046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41A78FB7-7E69-42A8-A545-9B648C348790}"/>
              </a:ext>
            </a:extLst>
          </p:cNvPr>
          <p:cNvCxnSpPr>
            <a:cxnSpLocks/>
          </p:cNvCxnSpPr>
          <p:nvPr/>
        </p:nvCxnSpPr>
        <p:spPr>
          <a:xfrm>
            <a:off x="821266" y="2873897"/>
            <a:ext cx="3923910" cy="2673192"/>
          </a:xfrm>
          <a:prstGeom prst="bentConnector3">
            <a:avLst>
              <a:gd name="adj1" fmla="val -6499"/>
            </a:avLst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498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754B97F-91BE-432A-903B-9E86B90C46BB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82435D3-3225-45F4-85AC-669480F0C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08923C6-1C66-4CE0-B99A-278AA4C82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DFFAB0A-65B1-4325-A3F1-D17C0940D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123" y="219895"/>
            <a:ext cx="7108214" cy="63627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C69731-C198-4568-BAB1-9C396618BA4F}"/>
              </a:ext>
            </a:extLst>
          </p:cNvPr>
          <p:cNvSpPr txBox="1"/>
          <p:nvPr/>
        </p:nvSpPr>
        <p:spPr>
          <a:xfrm>
            <a:off x="214663" y="219895"/>
            <a:ext cx="9248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Click Submit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BB85D98-C9FB-4399-AFED-9500FC79E9EC}"/>
              </a:ext>
            </a:extLst>
          </p:cNvPr>
          <p:cNvCxnSpPr>
            <a:cxnSpLocks/>
          </p:cNvCxnSpPr>
          <p:nvPr/>
        </p:nvCxnSpPr>
        <p:spPr>
          <a:xfrm>
            <a:off x="2897260" y="630653"/>
            <a:ext cx="7735906" cy="5574204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763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79DBF58-0C7B-4428-8DE7-EFBD409FBDA1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0B6C99C-B98A-4033-BF09-87635AEC9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64A5FAF-3207-4F0B-99D0-898BFED35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9174DA4-F40B-4894-AE91-4237C3D09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062" y="0"/>
            <a:ext cx="6723881" cy="60451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9BC576-598D-44CC-BBB3-C687B5490B85}"/>
              </a:ext>
            </a:extLst>
          </p:cNvPr>
          <p:cNvSpPr txBox="1"/>
          <p:nvPr/>
        </p:nvSpPr>
        <p:spPr>
          <a:xfrm>
            <a:off x="240063" y="461195"/>
            <a:ext cx="9248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Verification Approval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002C2F1-DF0B-4F86-9CED-B5CD8EEC9795}"/>
              </a:ext>
            </a:extLst>
          </p:cNvPr>
          <p:cNvCxnSpPr>
            <a:cxnSpLocks/>
          </p:cNvCxnSpPr>
          <p:nvPr/>
        </p:nvCxnSpPr>
        <p:spPr>
          <a:xfrm>
            <a:off x="2353020" y="1253607"/>
            <a:ext cx="8264180" cy="0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401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2664406-25CC-4DF5-BBC5-51ABA6520E52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F1D84F1-1BBF-459B-9F79-B57CE8E63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C88FBC7-45F9-4A96-BF1B-2F0F371E5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3A8134-BA33-40A6-BBF8-9C36E1DCF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9" y="271445"/>
            <a:ext cx="8579057" cy="620684"/>
          </a:xfrm>
        </p:spPr>
        <p:txBody>
          <a:bodyPr>
            <a:normAutofit fontScale="90000"/>
          </a:bodyPr>
          <a:lstStyle/>
          <a:p>
            <a:r>
              <a:rPr lang="en-US" dirty="0"/>
              <a:t>Tracking your items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5DDF48-4B4B-4CAA-BA58-356724C79E39}"/>
              </a:ext>
            </a:extLst>
          </p:cNvPr>
          <p:cNvSpPr txBox="1"/>
          <p:nvPr/>
        </p:nvSpPr>
        <p:spPr>
          <a:xfrm>
            <a:off x="2407554" y="1144438"/>
            <a:ext cx="665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expense report can be tracked to see where it is in the process.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691D04-B826-4E99-AFB2-1065B569A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537" y="1790769"/>
            <a:ext cx="907732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33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240DEE6-06BC-42EF-87D8-47E6055D84CF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D8BB272-79A9-474D-805B-B4A5AE698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4CD5F51-A54F-4F6B-B792-0FDD3F5F8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3A8134-BA33-40A6-BBF8-9C36E1DCF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9" y="271445"/>
            <a:ext cx="3756643" cy="620684"/>
          </a:xfrm>
        </p:spPr>
        <p:txBody>
          <a:bodyPr>
            <a:normAutofit fontScale="90000"/>
          </a:bodyPr>
          <a:lstStyle/>
          <a:p>
            <a:r>
              <a:rPr lang="en-US" dirty="0"/>
              <a:t>Tracking your items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44EB1E-E0BB-4625-B324-0196D7865A45}"/>
              </a:ext>
            </a:extLst>
          </p:cNvPr>
          <p:cNvSpPr txBox="1"/>
          <p:nvPr/>
        </p:nvSpPr>
        <p:spPr>
          <a:xfrm>
            <a:off x="461434" y="1305341"/>
            <a:ext cx="38447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A list will appear with all reports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Name of each report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Report ID number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Date Submitted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Total of expenses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Status of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DA9A16-829E-4C73-A6D7-A0FD01E84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681" y="538397"/>
            <a:ext cx="6048419" cy="549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2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5EE38-CA0D-585C-1FAA-E9818682B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397FCFA-8469-677A-F6B3-771C3361EBBF}"/>
              </a:ext>
            </a:extLst>
          </p:cNvPr>
          <p:cNvGrpSpPr/>
          <p:nvPr/>
        </p:nvGrpSpPr>
        <p:grpSpPr>
          <a:xfrm>
            <a:off x="10190480" y="3840108"/>
            <a:ext cx="2001521" cy="3027511"/>
            <a:chOff x="10190480" y="3840108"/>
            <a:chExt cx="2001521" cy="30275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58DA470-4408-3698-A049-AC98C135C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0480" y="3840108"/>
              <a:ext cx="2001521" cy="302751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A147BD1-8F84-75AB-4FC4-88BEF1F3B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4888" y="5777610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0E87FE-9B4A-6385-9856-58AE4CF09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24" y="174568"/>
            <a:ext cx="8596668" cy="714894"/>
          </a:xfrm>
        </p:spPr>
        <p:txBody>
          <a:bodyPr>
            <a:normAutofit/>
          </a:bodyPr>
          <a:lstStyle/>
          <a:p>
            <a:r>
              <a:rPr lang="en-US" sz="3200" dirty="0"/>
              <a:t>If submitting as Delegate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E9740F-616C-E0D3-F258-16444F81C35C}"/>
              </a:ext>
            </a:extLst>
          </p:cNvPr>
          <p:cNvSpPr txBox="1"/>
          <p:nvPr/>
        </p:nvSpPr>
        <p:spPr>
          <a:xfrm>
            <a:off x="240128" y="1122337"/>
            <a:ext cx="53224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are an assigned delegate, make sure to click on your name in top right-hand corner and select person you would like to submit Expense Report for.   </a:t>
            </a:r>
            <a:r>
              <a:rPr lang="en-US"/>
              <a:t>Once selected, </a:t>
            </a:r>
            <a:r>
              <a:rPr lang="en-US" dirty="0"/>
              <a:t>the top right-hand name will show the person’s name you are submitting for.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372DE2-6729-1E04-6BDC-7A099E7CE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198" y="695153"/>
            <a:ext cx="4953152" cy="560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623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D256C3C-4C7F-4463-9844-D6001F77649D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015A3C6-29DD-4F9F-BE37-E5E5BFB3B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21B95FE-F7E5-4676-A3C1-6D2656096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3A8134-BA33-40A6-BBF8-9C36E1DCF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9" y="271445"/>
            <a:ext cx="3756643" cy="620684"/>
          </a:xfrm>
        </p:spPr>
        <p:txBody>
          <a:bodyPr>
            <a:normAutofit fontScale="90000"/>
          </a:bodyPr>
          <a:lstStyle/>
          <a:p>
            <a:r>
              <a:rPr lang="en-US" dirty="0"/>
              <a:t>Tracking your items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E51B7B-5D4B-483A-B9CF-024C82102A38}"/>
              </a:ext>
            </a:extLst>
          </p:cNvPr>
          <p:cNvSpPr txBox="1"/>
          <p:nvPr/>
        </p:nvSpPr>
        <p:spPr>
          <a:xfrm>
            <a:off x="1297535" y="1144901"/>
            <a:ext cx="610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Select from list and click on Tracking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806284-9066-4AEB-8C10-BBF35F94C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50" y="1693476"/>
            <a:ext cx="10839450" cy="484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99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4EA2D1F-AB74-4564-821C-F04BEDBB4CBC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553A351-8026-45BF-AD32-E47A8A20B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CD5A9AE-6EF8-4199-A63F-42B1C054C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3A8134-BA33-40A6-BBF8-9C36E1DCF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9" y="271445"/>
            <a:ext cx="3756643" cy="620684"/>
          </a:xfrm>
        </p:spPr>
        <p:txBody>
          <a:bodyPr>
            <a:normAutofit fontScale="90000"/>
          </a:bodyPr>
          <a:lstStyle/>
          <a:p>
            <a:r>
              <a:rPr lang="en-US" dirty="0"/>
              <a:t>Tracking your items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E51B7B-5D4B-483A-B9CF-024C82102A38}"/>
              </a:ext>
            </a:extLst>
          </p:cNvPr>
          <p:cNvSpPr txBox="1"/>
          <p:nvPr/>
        </p:nvSpPr>
        <p:spPr>
          <a:xfrm>
            <a:off x="1297535" y="1144901"/>
            <a:ext cx="61003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List of expenses will show on left side.  Click once to bring up tracking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CEAD19-179E-4A78-B57B-12F92B6AC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62289"/>
            <a:ext cx="12192000" cy="193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880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8EA8977-590F-4085-AD9E-3339ACA0F9D9}"/>
              </a:ext>
            </a:extLst>
          </p:cNvPr>
          <p:cNvGrpSpPr/>
          <p:nvPr/>
        </p:nvGrpSpPr>
        <p:grpSpPr>
          <a:xfrm>
            <a:off x="7666891" y="13297"/>
            <a:ext cx="4525109" cy="6844703"/>
            <a:chOff x="7666892" y="22916"/>
            <a:chExt cx="4525109" cy="684470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E2AA2CE-0D4B-4B4C-9397-BA336631A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063C694-4943-48B1-9AE8-9B33414DC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3A8134-BA33-40A6-BBF8-9C36E1DCF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9" y="271445"/>
            <a:ext cx="3756643" cy="620684"/>
          </a:xfrm>
        </p:spPr>
        <p:txBody>
          <a:bodyPr>
            <a:normAutofit fontScale="90000"/>
          </a:bodyPr>
          <a:lstStyle/>
          <a:p>
            <a:r>
              <a:rPr lang="en-US" dirty="0"/>
              <a:t>Tracking your items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E51B7B-5D4B-483A-B9CF-024C82102A38}"/>
              </a:ext>
            </a:extLst>
          </p:cNvPr>
          <p:cNvSpPr txBox="1"/>
          <p:nvPr/>
        </p:nvSpPr>
        <p:spPr>
          <a:xfrm>
            <a:off x="1325243" y="1135665"/>
            <a:ext cx="662726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This will show you the status on where the report is sitting.</a:t>
            </a:r>
          </a:p>
          <a:p>
            <a:r>
              <a:rPr lang="en-US" dirty="0"/>
              <a:t>On this example </a:t>
            </a:r>
          </a:p>
          <a:p>
            <a:pPr marL="285750" indent="-285750">
              <a:buFontTx/>
              <a:buChar char="-"/>
            </a:pPr>
            <a:r>
              <a:rPr lang="en-US" dirty="0"/>
              <a:t>1 is the traveler</a:t>
            </a:r>
          </a:p>
          <a:p>
            <a:pPr marL="285750" indent="-285750">
              <a:buFontTx/>
              <a:buChar char="-"/>
            </a:pPr>
            <a:r>
              <a:rPr lang="en-US" dirty="0"/>
              <a:t>2 is the Account String Verification in Colleague</a:t>
            </a:r>
          </a:p>
          <a:p>
            <a:pPr marL="285750" indent="-285750">
              <a:buFontTx/>
              <a:buChar char="-"/>
            </a:pPr>
            <a:r>
              <a:rPr lang="en-US" dirty="0"/>
              <a:t>3 is the Supervisor</a:t>
            </a:r>
          </a:p>
          <a:p>
            <a:pPr marL="285750" indent="-285750">
              <a:buFontTx/>
              <a:buChar char="-"/>
            </a:pPr>
            <a:r>
              <a:rPr lang="en-US" dirty="0"/>
              <a:t>4 is the Cost Center Owner</a:t>
            </a:r>
          </a:p>
          <a:p>
            <a:pPr marL="285750" indent="-285750">
              <a:buFontTx/>
              <a:buChar char="-"/>
            </a:pPr>
            <a:r>
              <a:rPr lang="en-US" dirty="0"/>
              <a:t>5 is the Travel Desk</a:t>
            </a:r>
          </a:p>
          <a:p>
            <a:pPr marL="285750" indent="-285750">
              <a:buFontTx/>
              <a:buChar char="-"/>
            </a:pPr>
            <a:r>
              <a:rPr lang="en-US" dirty="0"/>
              <a:t>6 &amp; 7 is the auto bot connecting to Colleague to create a voucher number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6448C0-1B54-44AC-8F65-5E2B5625B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88675"/>
            <a:ext cx="7777018" cy="289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559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1D0C3-7AA9-A4F3-E273-632276C56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09567A3-2432-DDFF-9D93-056B1AC77560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5E006CB-BCD7-F28B-23FD-61CC687CF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0301A65-8AC3-D3DA-E2E0-65E77F2A0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90FB014-0301-C3C6-B31A-28DF561F9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9" y="271445"/>
            <a:ext cx="5672998" cy="873456"/>
          </a:xfrm>
        </p:spPr>
        <p:txBody>
          <a:bodyPr>
            <a:normAutofit/>
          </a:bodyPr>
          <a:lstStyle/>
          <a:p>
            <a:r>
              <a:rPr lang="en-US" dirty="0"/>
              <a:t>Recall Expense Report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7DBFEE-AC4F-402B-009C-2CED82B0DCE5}"/>
              </a:ext>
            </a:extLst>
          </p:cNvPr>
          <p:cNvSpPr txBox="1"/>
          <p:nvPr/>
        </p:nvSpPr>
        <p:spPr>
          <a:xfrm>
            <a:off x="1306771" y="1066555"/>
            <a:ext cx="92394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You can only recall an Expense Report that is not fully approved status (Exported).  Click on report name you are looking for and then click on Recall button top right-hand corner of screen.  This will bring back into a draft form to resubmit.  This will cause the report to go back through the approval process.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6E4C66-209E-3E6E-8318-67E17F30C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" y="2266885"/>
            <a:ext cx="11177384" cy="460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45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4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82" y="1052616"/>
            <a:ext cx="7248436" cy="28285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25518FE9-DB90-4557-949E-4C3BD9DE2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962510"/>
            <a:ext cx="12192000" cy="1190074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COTravel@lcsc.edu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208-792-2689</a:t>
            </a:r>
          </a:p>
        </p:txBody>
      </p:sp>
      <p:sp>
        <p:nvSpPr>
          <p:cNvPr id="9" name="Rectangle 8"/>
          <p:cNvSpPr/>
          <p:nvPr/>
        </p:nvSpPr>
        <p:spPr>
          <a:xfrm flipV="1">
            <a:off x="4032247" y="4823183"/>
            <a:ext cx="412750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148;p23"/>
          <p:cNvSpPr txBox="1"/>
          <p:nvPr/>
        </p:nvSpPr>
        <p:spPr>
          <a:xfrm>
            <a:off x="0" y="4245610"/>
            <a:ext cx="12192000" cy="62837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ctr"/>
            <a:r>
              <a:rPr lang="en-US" sz="2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you. Questions?</a:t>
            </a:r>
          </a:p>
        </p:txBody>
      </p:sp>
    </p:spTree>
    <p:extLst>
      <p:ext uri="{BB962C8B-B14F-4D97-AF65-F5344CB8AC3E}">
        <p14:creationId xmlns:p14="http://schemas.microsoft.com/office/powerpoint/2010/main" val="1943114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BBC5B-568B-13CE-FF4B-53F72FDB7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576578-0285-4977-B828-64A709322EDE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3C8DF54-FE92-449F-A759-C47C0ED51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2D8EE09-87C4-4C16-A3DA-DB1899C81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A95AA4D-A3E6-0EF9-FDF2-79D662CFE29E}"/>
              </a:ext>
            </a:extLst>
          </p:cNvPr>
          <p:cNvSpPr txBox="1"/>
          <p:nvPr/>
        </p:nvSpPr>
        <p:spPr>
          <a:xfrm>
            <a:off x="214663" y="219895"/>
            <a:ext cx="9248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Creating Expense Report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F71E20-8C91-BD83-49CE-2568C7A5D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7377" y="1932645"/>
            <a:ext cx="5368323" cy="38777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8CECBF-0EA1-C167-B7C7-DD862DA9FD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63" y="1966823"/>
            <a:ext cx="5611008" cy="34390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61974D-2798-2266-95F0-D209D414DC77}"/>
              </a:ext>
            </a:extLst>
          </p:cNvPr>
          <p:cNvSpPr txBox="1"/>
          <p:nvPr/>
        </p:nvSpPr>
        <p:spPr>
          <a:xfrm>
            <a:off x="347432" y="1106355"/>
            <a:ext cx="5468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Create button to start an Expense Report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BC8DB7-75E3-AF61-720E-B7DB50AFC1B0}"/>
              </a:ext>
            </a:extLst>
          </p:cNvPr>
          <p:cNvCxnSpPr>
            <a:cxnSpLocks/>
          </p:cNvCxnSpPr>
          <p:nvPr/>
        </p:nvCxnSpPr>
        <p:spPr>
          <a:xfrm flipH="1" flipV="1">
            <a:off x="5475987" y="3716134"/>
            <a:ext cx="115198" cy="227561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934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4DEBC0-4E30-45D7-B3BE-811D86C06CB0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8F7E178-6D77-4603-8704-9C9A2EB04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0BE3314-3D7B-4F0A-9A5A-F1768E3FF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79C556A-32C5-457D-9701-C62DA1F9B572}"/>
              </a:ext>
            </a:extLst>
          </p:cNvPr>
          <p:cNvSpPr txBox="1"/>
          <p:nvPr/>
        </p:nvSpPr>
        <p:spPr>
          <a:xfrm>
            <a:off x="214663" y="219895"/>
            <a:ext cx="9248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Creating Expense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6C2B94-F592-4A33-AAC4-1EF0C02C008C}"/>
              </a:ext>
            </a:extLst>
          </p:cNvPr>
          <p:cNvSpPr txBox="1"/>
          <p:nvPr/>
        </p:nvSpPr>
        <p:spPr>
          <a:xfrm>
            <a:off x="461434" y="1305341"/>
            <a:ext cx="38447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import Pre-Approval</a:t>
            </a:r>
          </a:p>
          <a:p>
            <a:endParaRPr lang="en-US" dirty="0"/>
          </a:p>
          <a:p>
            <a:r>
              <a:rPr lang="en-US" dirty="0"/>
              <a:t>***All Expense reports, except for Cash Advance, will need a Pre-Approval imported***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AB44E8-CDD1-4ED4-A252-297743F11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726" y="170631"/>
            <a:ext cx="7617274" cy="538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77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E7EC591-591C-4C5E-A3B6-6F61E98ABCD5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BDC262A-C36B-4ACF-ABC2-DBB387658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5302F70-044D-4EF8-AE9B-8246C592B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79C556A-32C5-457D-9701-C62DA1F9B572}"/>
              </a:ext>
            </a:extLst>
          </p:cNvPr>
          <p:cNvSpPr txBox="1"/>
          <p:nvPr/>
        </p:nvSpPr>
        <p:spPr>
          <a:xfrm>
            <a:off x="214663" y="219895"/>
            <a:ext cx="9248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Creating Expense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6C2B94-F592-4A33-AAC4-1EF0C02C008C}"/>
              </a:ext>
            </a:extLst>
          </p:cNvPr>
          <p:cNvSpPr txBox="1"/>
          <p:nvPr/>
        </p:nvSpPr>
        <p:spPr>
          <a:xfrm>
            <a:off x="461434" y="1571227"/>
            <a:ext cx="38447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Pre-Approval is selected from the drop-down menu, Click Import on bottom right corner.</a:t>
            </a:r>
          </a:p>
          <a:p>
            <a:endParaRPr lang="en-US" dirty="0"/>
          </a:p>
          <a:p>
            <a:r>
              <a:rPr lang="en-US" dirty="0"/>
              <a:t>This drop-down menu will show all Pre-Approvals available to attach to an Expense Report.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B2D3E1-33E7-45F1-8D81-43AA42D06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813" y="101601"/>
            <a:ext cx="6579012" cy="5842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BAD45F6-25C5-9654-0802-5610D8125780}"/>
              </a:ext>
            </a:extLst>
          </p:cNvPr>
          <p:cNvCxnSpPr>
            <a:cxnSpLocks/>
          </p:cNvCxnSpPr>
          <p:nvPr/>
        </p:nvCxnSpPr>
        <p:spPr>
          <a:xfrm flipV="1">
            <a:off x="4202545" y="767751"/>
            <a:ext cx="6364813" cy="1134940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EE68E7-43F6-95F4-2BBD-C5945DDD2F69}"/>
              </a:ext>
            </a:extLst>
          </p:cNvPr>
          <p:cNvCxnSpPr>
            <a:cxnSpLocks/>
          </p:cNvCxnSpPr>
          <p:nvPr/>
        </p:nvCxnSpPr>
        <p:spPr>
          <a:xfrm>
            <a:off x="3574473" y="2309091"/>
            <a:ext cx="6003636" cy="3140364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061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6E0A8-3438-186E-0A36-49BA2246D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77E004A-C321-2B94-1D8D-95395F04728C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6139382-8CBE-225B-FD70-6AC9CFBBC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4E5024F-8CD0-7F29-7C67-FC4680545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67E38FC-6F88-95D9-1FD5-EF560E766FC9}"/>
              </a:ext>
            </a:extLst>
          </p:cNvPr>
          <p:cNvSpPr txBox="1"/>
          <p:nvPr/>
        </p:nvSpPr>
        <p:spPr>
          <a:xfrm>
            <a:off x="214663" y="219895"/>
            <a:ext cx="9248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Creating Expense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88CC2B-0092-2BFD-0108-7E8977251501}"/>
              </a:ext>
            </a:extLst>
          </p:cNvPr>
          <p:cNvSpPr txBox="1"/>
          <p:nvPr/>
        </p:nvSpPr>
        <p:spPr>
          <a:xfrm>
            <a:off x="283464" y="1566357"/>
            <a:ext cx="3108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Make sure to select </a:t>
            </a:r>
            <a:r>
              <a:rPr lang="en-US" sz="1800" b="0" i="0" u="none" strike="noStrike" baseline="0" dirty="0">
                <a:latin typeface="GoNotoCurrent-Regular"/>
              </a:rPr>
              <a:t>correct AP Type that is associated with Cost Center that is going to be</a:t>
            </a:r>
          </a:p>
          <a:p>
            <a:pPr algn="l"/>
            <a:r>
              <a:rPr lang="en-US" sz="1800" b="0" i="0" u="none" strike="noStrike" baseline="0" dirty="0">
                <a:latin typeface="GoNotoCurrent-Regular"/>
              </a:rPr>
              <a:t>charged.</a:t>
            </a:r>
          </a:p>
          <a:p>
            <a:pPr algn="l"/>
            <a:r>
              <a:rPr lang="en-US" sz="1800" b="0" i="0" u="none" strike="noStrike" baseline="0" dirty="0">
                <a:latin typeface="GoNotoCurrent-Regular"/>
              </a:rPr>
              <a:t>- Appropriated (Fund 10 Only)</a:t>
            </a:r>
          </a:p>
          <a:p>
            <a:pPr algn="l"/>
            <a:r>
              <a:rPr lang="en-US" sz="1800" b="0" i="0" u="none" strike="noStrike" baseline="0" dirty="0">
                <a:latin typeface="GoNotoCurrent-Regular"/>
              </a:rPr>
              <a:t>- Appropriated and Local/Grant</a:t>
            </a:r>
          </a:p>
          <a:p>
            <a:pPr algn="l"/>
            <a:r>
              <a:rPr lang="en-US" sz="1800" b="0" i="0" u="none" strike="noStrike" baseline="0" dirty="0">
                <a:latin typeface="GoNotoCurrent-Regular"/>
              </a:rPr>
              <a:t>- Local and Grant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If the </a:t>
            </a:r>
            <a:r>
              <a:rPr lang="en-US" dirty="0">
                <a:highlight>
                  <a:srgbClr val="FFFF00"/>
                </a:highlight>
              </a:rPr>
              <a:t>4</a:t>
            </a:r>
            <a:r>
              <a:rPr lang="en-US" baseline="30000" dirty="0">
                <a:highlight>
                  <a:srgbClr val="FFFF00"/>
                </a:highlight>
              </a:rPr>
              <a:t>th</a:t>
            </a:r>
            <a:r>
              <a:rPr lang="en-US" dirty="0">
                <a:highlight>
                  <a:srgbClr val="FFFF00"/>
                </a:highlight>
              </a:rPr>
              <a:t> number </a:t>
            </a:r>
            <a:r>
              <a:rPr lang="en-US" dirty="0"/>
              <a:t>on the Cost Center is a one (1) it is an appropriated account. </a:t>
            </a:r>
          </a:p>
          <a:p>
            <a:pPr algn="l"/>
            <a:r>
              <a:rPr lang="en-US" dirty="0"/>
              <a:t>EX 904</a:t>
            </a:r>
            <a:r>
              <a:rPr lang="en-US" dirty="0">
                <a:highlight>
                  <a:srgbClr val="FFFF00"/>
                </a:highlight>
              </a:rPr>
              <a:t>1</a:t>
            </a:r>
            <a:r>
              <a:rPr lang="en-US" dirty="0"/>
              <a:t>02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D9DC62-9D89-D8F5-D950-1113207CB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429" y="758504"/>
            <a:ext cx="8051312" cy="448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4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7A5536D-A5C6-4418-B65F-0D89CD538679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C9875D6-6D82-42F9-A447-357B28D91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44D70A3-1A1A-4BC0-ACBC-865695009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79C556A-32C5-457D-9701-C62DA1F9B572}"/>
              </a:ext>
            </a:extLst>
          </p:cNvPr>
          <p:cNvSpPr txBox="1"/>
          <p:nvPr/>
        </p:nvSpPr>
        <p:spPr>
          <a:xfrm>
            <a:off x="214663" y="219895"/>
            <a:ext cx="9248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Creating Expense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6C2B94-F592-4A33-AAC4-1EF0C02C008C}"/>
              </a:ext>
            </a:extLst>
          </p:cNvPr>
          <p:cNvSpPr txBox="1"/>
          <p:nvPr/>
        </p:nvSpPr>
        <p:spPr>
          <a:xfrm>
            <a:off x="461434" y="1571227"/>
            <a:ext cx="3844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Save on top right-hand corner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F32ED8-0AAA-4506-962E-61723F24C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88" y="219895"/>
            <a:ext cx="6924665" cy="557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80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BD8EF00-8B13-40B5-ACFD-0E15B6F7474D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8B165ED-26FC-44CB-98BD-2230CD9F1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CE4B4DB-EB81-4169-9057-1E752DBEF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79C556A-32C5-457D-9701-C62DA1F9B572}"/>
              </a:ext>
            </a:extLst>
          </p:cNvPr>
          <p:cNvSpPr txBox="1"/>
          <p:nvPr/>
        </p:nvSpPr>
        <p:spPr>
          <a:xfrm>
            <a:off x="214663" y="219895"/>
            <a:ext cx="9248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Creating Expense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6C2B94-F592-4A33-AAC4-1EF0C02C008C}"/>
              </a:ext>
            </a:extLst>
          </p:cNvPr>
          <p:cNvSpPr txBox="1"/>
          <p:nvPr/>
        </p:nvSpPr>
        <p:spPr>
          <a:xfrm>
            <a:off x="461434" y="1571227"/>
            <a:ext cx="8479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loaded you will see all expense on left hand side and options to create new expenses, add expenses from </a:t>
            </a:r>
            <a:r>
              <a:rPr lang="en-US" dirty="0" err="1"/>
              <a:t>eWallet</a:t>
            </a:r>
            <a:r>
              <a:rPr lang="en-US" dirty="0"/>
              <a:t> and </a:t>
            </a:r>
            <a:r>
              <a:rPr lang="en-US" dirty="0" err="1"/>
              <a:t>eReceipts</a:t>
            </a:r>
            <a:r>
              <a:rPr lang="en-US" dirty="0"/>
              <a:t> on right hand side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A2B7D8-585E-4144-9D28-897487186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850" y="2202986"/>
            <a:ext cx="9766300" cy="465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76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1972</TotalTime>
  <Words>1384</Words>
  <Application>Microsoft Office PowerPoint</Application>
  <PresentationFormat>Widescreen</PresentationFormat>
  <Paragraphs>188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GoNotoCurrent-Regular</vt:lpstr>
      <vt:lpstr>NotoSans-ExtraBold</vt:lpstr>
      <vt:lpstr>Arial</vt:lpstr>
      <vt:lpstr>Calibri</vt:lpstr>
      <vt:lpstr>Calibri Light</vt:lpstr>
      <vt:lpstr>Segoe UI</vt:lpstr>
      <vt:lpstr>Times New Roman</vt:lpstr>
      <vt:lpstr>Wingdings 3</vt:lpstr>
      <vt:lpstr>Office Theme</vt:lpstr>
      <vt:lpstr>PowerPoint Presentation</vt:lpstr>
      <vt:lpstr>PowerPoint Presentation</vt:lpstr>
      <vt:lpstr>If submitting as Delegate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Tracking your items </vt:lpstr>
      <vt:lpstr>Tracking your items</vt:lpstr>
      <vt:lpstr>Tracking your items</vt:lpstr>
      <vt:lpstr>Tracking your items</vt:lpstr>
      <vt:lpstr>Tracking your items</vt:lpstr>
      <vt:lpstr>Recall Expense Report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Chrome River</dc:title>
  <dc:creator>Debbie S. Stellyes</dc:creator>
  <cp:lastModifiedBy>Calahan M. McAlister</cp:lastModifiedBy>
  <cp:revision>103</cp:revision>
  <cp:lastPrinted>2025-02-10T22:39:00Z</cp:lastPrinted>
  <dcterms:created xsi:type="dcterms:W3CDTF">2024-10-29T19:46:28Z</dcterms:created>
  <dcterms:modified xsi:type="dcterms:W3CDTF">2026-02-10T00:57:24Z</dcterms:modified>
</cp:coreProperties>
</file>