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1"/>
  </p:notesMasterIdLst>
  <p:sldIdLst>
    <p:sldId id="324" r:id="rId2"/>
    <p:sldId id="283" r:id="rId3"/>
    <p:sldId id="285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323" r:id="rId13"/>
    <p:sldId id="326" r:id="rId14"/>
    <p:sldId id="327" r:id="rId15"/>
    <p:sldId id="296" r:id="rId16"/>
    <p:sldId id="297" r:id="rId17"/>
    <p:sldId id="299" r:id="rId18"/>
    <p:sldId id="300" r:id="rId19"/>
    <p:sldId id="301" r:id="rId20"/>
    <p:sldId id="264" r:id="rId21"/>
    <p:sldId id="302" r:id="rId22"/>
    <p:sldId id="303" r:id="rId23"/>
    <p:sldId id="304" r:id="rId24"/>
    <p:sldId id="325" r:id="rId25"/>
    <p:sldId id="262" r:id="rId26"/>
    <p:sldId id="328" r:id="rId27"/>
    <p:sldId id="261" r:id="rId28"/>
    <p:sldId id="329" r:id="rId29"/>
    <p:sldId id="322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ABAA3E-E6A2-4D67-9CF9-D1E307B3E699}">
          <p14:sldIdLst>
            <p14:sldId id="324"/>
            <p14:sldId id="283"/>
            <p14:sldId id="285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323"/>
            <p14:sldId id="326"/>
            <p14:sldId id="327"/>
            <p14:sldId id="296"/>
            <p14:sldId id="297"/>
            <p14:sldId id="299"/>
            <p14:sldId id="300"/>
            <p14:sldId id="301"/>
            <p14:sldId id="264"/>
            <p14:sldId id="302"/>
            <p14:sldId id="303"/>
            <p14:sldId id="304"/>
            <p14:sldId id="325"/>
            <p14:sldId id="262"/>
            <p14:sldId id="328"/>
            <p14:sldId id="261"/>
            <p14:sldId id="329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1657A-4D64-4EFE-81FC-6BAF423BD3BD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8BBC5-EA1C-46E8-8BE6-1AFC2A041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0569" y="4734229"/>
            <a:ext cx="5608320" cy="3660458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4051B-4D32-45DC-967C-79CD4973E33E}" type="slidenum">
              <a:rPr lang="en-US" smtClean="0"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2020 All Campus Meeting</a:t>
            </a:r>
          </a:p>
        </p:txBody>
      </p:sp>
    </p:spTree>
    <p:extLst>
      <p:ext uri="{BB962C8B-B14F-4D97-AF65-F5344CB8AC3E}">
        <p14:creationId xmlns:p14="http://schemas.microsoft.com/office/powerpoint/2010/main" val="271722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A28D-4387-4A02-9D4C-29D267A3D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20C1C-9D89-479D-8AAB-F97413F81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58C02-29F0-49C9-8FF7-47515DE5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BF063-CB1D-41A4-B0F0-3A644184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B1729-1EFB-494F-8782-4B435683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9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0746D-0021-4A77-A7A3-B4905110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51BC9-AFB1-46C4-A76D-2DDB0A6CA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DE779-E4A7-4D44-92F4-3D73D7EA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A355D-3641-44E3-B20B-1F360F0A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AD811-9974-4F02-A4A3-0A74656D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11541-C6D8-4867-8D3B-55F4D0F35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C3F77-27D0-4CC2-A37B-449348A5C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0087-9B65-4B6C-BAEE-DB4D4845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B9A37-9191-4CF1-A909-7C080E27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3D8B0-AAA9-4FE8-85D4-5334C00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6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0F34-6F39-4C98-A08E-026483E1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1B09A-0966-4F9C-B507-A60FC4BB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3833B-7750-4A5B-A70B-A59BCEA4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769DB-AD05-425C-BEAF-01C70557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161-0A13-4950-9047-0496746F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2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F912-B41B-48CF-A73F-9D4E61E6B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D4B5-DD73-4A68-BD29-EDA066EAA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E8E8B-A97F-4FBF-80A0-FBDD348E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BDF75-8AB4-4B0C-BEB6-40DEDD51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A5EB2-193C-4B38-9D6D-C40E5016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86EE-9BA0-4D26-89A7-0C5ED793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2B6D-FC22-4531-AB0C-6867B21EB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CADB-4261-4F54-B833-3C0237D06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F6929-BC2F-4714-A063-C977AB1B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AEB2A-61FF-4788-9A27-13DBED59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B1126-302B-4116-AE6E-FBFC26B9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9572-9C35-4F78-809B-E9DFEA8B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ABC2E-3BEF-4B9F-9731-0A5CFFDFA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18BB1-4A43-4A08-A9A5-75DEE9428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6C545-CAE1-4AE7-B1DD-DC2FC21D5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31E9C-4BC7-4974-B50D-A374403B2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02DD7B-4444-4F9B-9D7A-6D8539DA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81D163-8A3A-4BED-9DEB-85B8CA12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75F04-C287-4521-9DAD-C352FF08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7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957C-3C69-43B2-B261-E7F0694A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F0538-7C4C-4C7C-B16D-2E681C165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8ED3-E8AF-498B-B54F-AFA58861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C0798-742C-49B3-BF03-D62C5E7E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9E5D8-2C27-43CD-9D76-0073FB3E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3F405-C34D-4523-B721-B5E14BCC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6834D-0FDD-4F22-87B0-6C672214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2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E013-09DE-48CE-A1D9-D21958F6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D9151-32E2-4229-9AFC-84AF0E79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9E067-DAEC-4C18-8FAA-5BA11F4CF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D3073-0847-43BA-97E7-703D0919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836B7-6C44-4F02-9B86-5858EE7C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3E861-4594-4221-97D6-B319C9A7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1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631B-44F4-4946-BF28-19982E74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37BF1-D79A-4DC3-8F41-45B81F187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1B2BD-8376-407C-9CD9-0CED9B869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A7E2C-6C0C-4E0A-B830-DA24EF74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83A56-F768-4557-8C76-CA6653B0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2BA75-78B5-4D34-AFD2-43CB2D49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9E1AF-1A39-4B11-AF96-3D2232E0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327DF-A4B4-4B72-A466-B84BA4F96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6BFDE-E2C8-4D87-917A-87313FD9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193CD-26A2-456B-A1C0-D971C029AC8C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F8B16-7521-41F4-AAB9-F73127EF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25D98-7314-41A8-8956-20ABB3FAE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31BF-DAF0-45AF-B809-27849ACB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8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app.ca1.chromeriver.com/login/sso/saml?idp=lcsc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MMCALISTER@LCSC.EDU" TargetMode="External"/><Relationship Id="rId5" Type="http://schemas.openxmlformats.org/officeDocument/2006/relationships/hyperlink" Target="https://help.chromeriver.com/hc/en-us/articles/15295597266317-Download-Log-In-to-the-Chrome-River-Mobile-App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OTravel@lcsc.edu" TargetMode="Externa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6A02-26B0-4F18-A1B3-A748ACB3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9228E-9FF1-4E76-BABA-AD89F5258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47;p23">
            <a:extLst>
              <a:ext uri="{FF2B5EF4-FFF2-40B4-BE49-F238E27FC236}">
                <a16:creationId xmlns:a16="http://schemas.microsoft.com/office/drawing/2014/main" id="{E73E30B7-A143-49F7-ADE8-E74D38841C4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23F0FB-9D29-489F-B93C-F98A6C5F7FD9}"/>
              </a:ext>
            </a:extLst>
          </p:cNvPr>
          <p:cNvSpPr txBox="1">
            <a:spLocks/>
          </p:cNvSpPr>
          <p:nvPr/>
        </p:nvSpPr>
        <p:spPr>
          <a:xfrm>
            <a:off x="1764687" y="1690688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chemeClr val="bg1"/>
                </a:solidFill>
              </a:rPr>
              <a:t>Emburse</a:t>
            </a:r>
          </a:p>
          <a:p>
            <a:pPr algn="ctr"/>
            <a:r>
              <a:rPr lang="en-US" sz="9600" b="1" dirty="0">
                <a:solidFill>
                  <a:schemeClr val="bg1"/>
                </a:solidFill>
              </a:rPr>
              <a:t>Pre-Approval Process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8A6B9E2-6AA9-49D8-BB5A-210A2FE2C332}"/>
              </a:ext>
            </a:extLst>
          </p:cNvPr>
          <p:cNvSpPr txBox="1">
            <a:spLocks/>
          </p:cNvSpPr>
          <p:nvPr/>
        </p:nvSpPr>
        <p:spPr>
          <a:xfrm>
            <a:off x="1888261" y="3111628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Travel System</a:t>
            </a:r>
          </a:p>
        </p:txBody>
      </p:sp>
    </p:spTree>
    <p:extLst>
      <p:ext uri="{BB962C8B-B14F-4D97-AF65-F5344CB8AC3E}">
        <p14:creationId xmlns:p14="http://schemas.microsoft.com/office/powerpoint/2010/main" val="222272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CA6AC85-3F3C-4C7B-87D0-CE4CE4510437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28DE6E-21C1-463A-AB73-404FFF52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AEA4EF-B9CB-4F0A-A2C5-7862FCEEE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Add Pre-Approval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Estimates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305341"/>
            <a:ext cx="3844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Using Google maps to support mileage for Personal Vehicle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Click Save Trip when done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7C5B0-0715-41DE-803A-46C708808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622" y="219896"/>
            <a:ext cx="6646428" cy="58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D715AB4-FABE-469D-85D8-87AB0DF4CCC2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63AC42-20C6-4BC1-B18F-52654D2F8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0A98B9-6076-4D35-851D-2400A4782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Add Pre-Approval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Estimates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305341"/>
            <a:ext cx="38447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Using Google maps to support mileage for Personal Vehicle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This will auto load 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Estimated Amount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Description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Mileage Rate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Miles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D29C5-1504-4487-8F79-6E03A38BC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103" y="1249362"/>
            <a:ext cx="7492016" cy="4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4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AC0AA6-54A4-4BB6-98EB-A9FECAA99570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91FA3D-721A-433D-BBF3-FBFB3A8CA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62F9F4-F8AD-4439-BC23-488CA048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Add Pre-Approval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Estimates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305341"/>
            <a:ext cx="38447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Meals / Entertainment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b="1" dirty="0"/>
              <a:t>Meals- Per Diem Wizard (main one to use)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Business Meals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Meals per Diem (estimate)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1AAD4-4B12-4AC9-B0A1-8BD06125B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149" y="1297113"/>
            <a:ext cx="7431094" cy="31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9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3DF82-E21E-3921-1D22-4D61B59D5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B367201-63DF-AD8A-76AF-BC79247CED75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93F22A-99AC-EAA1-A62A-42D2113A7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0C8B2C-D815-916B-B19F-D8F25D7A8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685CC9-4F40-5562-E6C4-66D2D3120AA8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Add Pre-Approval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Estimates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A9E23-E37C-BF13-56EF-760D01D1245E}"/>
              </a:ext>
            </a:extLst>
          </p:cNvPr>
          <p:cNvSpPr txBox="1"/>
          <p:nvPr/>
        </p:nvSpPr>
        <p:spPr>
          <a:xfrm>
            <a:off x="461434" y="1305341"/>
            <a:ext cx="38447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Using Per Diem Wizard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Start Date and time if desired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Time is in 24-hour clock;  2 PM = 14:00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End Date and time if desired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Location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Click “Add Entities”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FFFCFD-9CB8-D3B8-53E3-7516B0D30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224" y="447675"/>
            <a:ext cx="4810093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2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60D72-F7C9-AB48-C3B7-193AD2CF0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FA93CB-3B9B-7243-A8BB-E658E41CDF99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5DAEB5-01D7-53C7-EB2B-B4EEFF1B6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9EA301-F290-F887-E2B7-B9C553F6E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8ECE2-DB80-6117-8372-33CBFD81A38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Add Pre-Approval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Estimates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5D6E3-3632-5B14-1F40-6B370BBF6306}"/>
              </a:ext>
            </a:extLst>
          </p:cNvPr>
          <p:cNvSpPr txBox="1"/>
          <p:nvPr/>
        </p:nvSpPr>
        <p:spPr>
          <a:xfrm>
            <a:off x="214663" y="1305340"/>
            <a:ext cx="40915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Using Per Diem Wizard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This will bring up Per Diem on right hand side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You can leave as full day Per Diem and adjust when doing Expense Report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Or you can click on each day and </a:t>
            </a:r>
            <a:r>
              <a:rPr lang="en-US" b="1" dirty="0">
                <a:highlight>
                  <a:srgbClr val="FFFF00"/>
                </a:highlight>
              </a:rPr>
              <a:t>select what you don’t want paid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Once completed click “Add to Report”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8F8AA-CD82-4A89-2057-C628D57FE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155" y="579466"/>
            <a:ext cx="7038326" cy="57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903DDFB-B357-4FF1-A60E-E82DDFBB1055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C48F44-13E9-4B38-86AC-F3C965EB4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9FB1F9-C0E7-477A-A415-B5B66672D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Add Pre-Approval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Estimates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305341"/>
            <a:ext cx="38447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Dues / Fees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Currency Exchange Fee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Travel Agency Fee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Visa / Passport Fee</a:t>
            </a:r>
          </a:p>
          <a:p>
            <a:pPr lvl="1">
              <a:buClr>
                <a:schemeClr val="accent1"/>
              </a:buClr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3C46F-9CBA-454B-AC14-D5D865347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281" y="1249363"/>
            <a:ext cx="7942838" cy="337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96A360-2771-4E28-8A9F-5FBF72E47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198" y="1249363"/>
            <a:ext cx="7939921" cy="33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9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71CACBF-35B0-463D-BAC4-87AD7DE7F598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08BD4C-D752-42EC-8676-6EAA5108B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B979AD-C353-470B-87CD-F690FD1F5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Add Pre-Approval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Estimates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305341"/>
            <a:ext cx="3844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Professional Development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Conference / Seminar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Training /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3C46F-9CBA-454B-AC14-D5D865347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281" y="1249363"/>
            <a:ext cx="7942838" cy="337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BA6D25-5C2F-42E8-BCA1-532BDB210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007" y="1262063"/>
            <a:ext cx="7987111" cy="33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650C50-9A35-4C72-8036-C4706527B765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C679BD-8C94-4863-8E5E-5E712CCDF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803D09A-A8A8-4101-A73C-75E08741A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690FA50-BE8B-4064-A7D0-FFAA57B26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529" y="251480"/>
            <a:ext cx="7116808" cy="63417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Before Clicking Submit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Double check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305341"/>
            <a:ext cx="38447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Complete</a:t>
            </a:r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You will see;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Title of Pre-Authorization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Expense Break down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Report ID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Total Expenses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90E224-23EB-44D0-8B4C-C4341EB31179}"/>
              </a:ext>
            </a:extLst>
          </p:cNvPr>
          <p:cNvCxnSpPr>
            <a:cxnSpLocks/>
          </p:cNvCxnSpPr>
          <p:nvPr/>
        </p:nvCxnSpPr>
        <p:spPr>
          <a:xfrm flipV="1">
            <a:off x="2728824" y="875213"/>
            <a:ext cx="2131705" cy="134336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6093E2-03D7-479F-9D6A-9B63753F6B8F}"/>
              </a:ext>
            </a:extLst>
          </p:cNvPr>
          <p:cNvCxnSpPr>
            <a:cxnSpLocks/>
          </p:cNvCxnSpPr>
          <p:nvPr/>
        </p:nvCxnSpPr>
        <p:spPr>
          <a:xfrm flipV="1">
            <a:off x="3487783" y="1958897"/>
            <a:ext cx="1372746" cy="653674"/>
          </a:xfrm>
          <a:prstGeom prst="straightConnector1">
            <a:avLst/>
          </a:prstGeom>
          <a:ln w="508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9F674E-ABAC-4363-80B4-5DC773324E1A}"/>
              </a:ext>
            </a:extLst>
          </p:cNvPr>
          <p:cNvCxnSpPr>
            <a:cxnSpLocks/>
          </p:cNvCxnSpPr>
          <p:nvPr/>
        </p:nvCxnSpPr>
        <p:spPr>
          <a:xfrm>
            <a:off x="2897260" y="3110418"/>
            <a:ext cx="4750835" cy="3068313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0FB8B8F3-2ED8-4D6E-B595-2970DB5C8380}"/>
              </a:ext>
            </a:extLst>
          </p:cNvPr>
          <p:cNvCxnSpPr>
            <a:cxnSpLocks/>
          </p:cNvCxnSpPr>
          <p:nvPr/>
        </p:nvCxnSpPr>
        <p:spPr>
          <a:xfrm>
            <a:off x="976950" y="2881821"/>
            <a:ext cx="3840620" cy="3461651"/>
          </a:xfrm>
          <a:prstGeom prst="bentConnector3">
            <a:avLst>
              <a:gd name="adj1" fmla="val -6801"/>
            </a:avLst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7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AD7F65E-5AF0-4F55-8A26-F044C406D6C3}"/>
              </a:ext>
            </a:extLst>
          </p:cNvPr>
          <p:cNvGrpSpPr/>
          <p:nvPr/>
        </p:nvGrpSpPr>
        <p:grpSpPr>
          <a:xfrm>
            <a:off x="-4" y="0"/>
            <a:ext cx="3844196" cy="6844703"/>
            <a:chOff x="-4" y="0"/>
            <a:chExt cx="3844196" cy="6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1C1405-75BD-4B1B-BAE8-F79E6F266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4" y="0"/>
              <a:ext cx="3844196" cy="684470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EFD141-1A50-46C8-AC9C-FA269B894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00190"/>
              <a:ext cx="1157733" cy="93385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690FA50-BE8B-4064-A7D0-FFAA57B26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529" y="251480"/>
            <a:ext cx="7116808" cy="63417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735363" y="242246"/>
            <a:ext cx="924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Click Submit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9F674E-ABAC-4363-80B4-5DC773324E1A}"/>
              </a:ext>
            </a:extLst>
          </p:cNvPr>
          <p:cNvCxnSpPr>
            <a:cxnSpLocks/>
          </p:cNvCxnSpPr>
          <p:nvPr/>
        </p:nvCxnSpPr>
        <p:spPr>
          <a:xfrm>
            <a:off x="2897260" y="630653"/>
            <a:ext cx="7735906" cy="557420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55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615867" y="473698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Verification Approval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84F39-1EE0-491E-A7A5-84AB5AFB0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120" y="0"/>
            <a:ext cx="771425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DAEAD9-20C8-4DF5-A6F2-176877BA09C0}"/>
              </a:ext>
            </a:extLst>
          </p:cNvPr>
          <p:cNvCxnSpPr>
            <a:cxnSpLocks/>
          </p:cNvCxnSpPr>
          <p:nvPr/>
        </p:nvCxnSpPr>
        <p:spPr>
          <a:xfrm>
            <a:off x="2327620" y="1012307"/>
            <a:ext cx="9050129" cy="0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6CC7973-CF5E-4A43-8A8C-14346949523E}"/>
              </a:ext>
            </a:extLst>
          </p:cNvPr>
          <p:cNvGrpSpPr/>
          <p:nvPr/>
        </p:nvGrpSpPr>
        <p:grpSpPr>
          <a:xfrm>
            <a:off x="0" y="0"/>
            <a:ext cx="3844196" cy="6844703"/>
            <a:chOff x="0" y="0"/>
            <a:chExt cx="3844196" cy="6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335826-85EA-45D3-AED2-0192ED9F9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3844196" cy="68447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59D879-D2CB-466C-97C9-557AB816D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00190"/>
              <a:ext cx="1157733" cy="933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53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73AF5-1535-6317-9AE6-7F1D77CD2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AC3CB06-EBC8-4D7D-B8D6-1DB50A39524C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09B33EB-7E42-45FE-B342-95909FEAC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F65B4C-EC60-4FE3-8849-209E3DD94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D8B9A19-E454-3B2C-FBD8-8F9AC9C744BB}"/>
              </a:ext>
            </a:extLst>
          </p:cNvPr>
          <p:cNvSpPr txBox="1"/>
          <p:nvPr/>
        </p:nvSpPr>
        <p:spPr>
          <a:xfrm>
            <a:off x="335902" y="1950688"/>
            <a:ext cx="4222081" cy="1631216"/>
          </a:xfrm>
          <a:prstGeom prst="rect">
            <a:avLst/>
          </a:prstGeom>
          <a:noFill/>
          <a:ln>
            <a:solidFill>
              <a:srgbClr val="286D9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Login will utilize single sign on verification </a:t>
            </a:r>
          </a:p>
          <a:p>
            <a:r>
              <a:rPr lang="en-US" sz="2000" dirty="0">
                <a:hlinkClick r:id="rId4"/>
              </a:rPr>
              <a:t>https://app.ca1.chromeriver.com/login/sso/saml?idp=lcsc.edu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6547B-F9DD-0AE1-0F33-27CF31597AC3}"/>
              </a:ext>
            </a:extLst>
          </p:cNvPr>
          <p:cNvSpPr txBox="1"/>
          <p:nvPr/>
        </p:nvSpPr>
        <p:spPr>
          <a:xfrm>
            <a:off x="488986" y="647510"/>
            <a:ext cx="872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Logging Into Emburse-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8D0C2-EFE4-3606-A7C4-8DEA62D57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747" y="1520636"/>
            <a:ext cx="5848175" cy="42465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117BF94-782D-6AD0-19A7-E654CE44E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429000"/>
            <a:ext cx="4681463" cy="24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64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8E25E01-F153-473D-825A-D78860DCEF1F}"/>
              </a:ext>
            </a:extLst>
          </p:cNvPr>
          <p:cNvGrpSpPr/>
          <p:nvPr/>
        </p:nvGrpSpPr>
        <p:grpSpPr>
          <a:xfrm>
            <a:off x="-4" y="0"/>
            <a:ext cx="3844196" cy="6844703"/>
            <a:chOff x="-4" y="0"/>
            <a:chExt cx="3844196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53C42C-889B-4B9F-B094-076D86BAE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4" y="0"/>
              <a:ext cx="3844196" cy="68447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559288-3894-4733-A423-50DDE3F8B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00190"/>
              <a:ext cx="1157733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3A8134-BA33-40A6-BBF8-9C36E1DC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9" y="271445"/>
            <a:ext cx="8579057" cy="620684"/>
          </a:xfrm>
        </p:spPr>
        <p:txBody>
          <a:bodyPr>
            <a:normAutofit fontScale="90000"/>
          </a:bodyPr>
          <a:lstStyle/>
          <a:p>
            <a:r>
              <a:rPr lang="en-US" dirty="0"/>
              <a:t>Tracking your items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DDF48-4B4B-4CAA-BA58-356724C79E39}"/>
              </a:ext>
            </a:extLst>
          </p:cNvPr>
          <p:cNvSpPr txBox="1"/>
          <p:nvPr/>
        </p:nvSpPr>
        <p:spPr>
          <a:xfrm>
            <a:off x="2407554" y="1144438"/>
            <a:ext cx="665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pre-approval can be tracked to see where it is in the process.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B3E9A-28C8-415A-A2DB-9B342AB46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337" y="1980196"/>
            <a:ext cx="8579057" cy="46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5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6F4FBD-1FC2-4C82-AB35-3B77C5371302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89A7F1D-30FC-4FF9-B930-E565FD3A8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FA40CF-67CF-4F2E-A4E4-FD6092A43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3A8134-BA33-40A6-BBF8-9C36E1DC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9" y="271445"/>
            <a:ext cx="3756643" cy="620684"/>
          </a:xfrm>
        </p:spPr>
        <p:txBody>
          <a:bodyPr>
            <a:normAutofit fontScale="90000"/>
          </a:bodyPr>
          <a:lstStyle/>
          <a:p>
            <a:r>
              <a:rPr lang="en-US" dirty="0"/>
              <a:t>Tracking your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B7286-A710-4DB7-96D9-239E3B43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715" y="431074"/>
            <a:ext cx="6709386" cy="5472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4EB1E-E0BB-4625-B324-0196D7865A45}"/>
              </a:ext>
            </a:extLst>
          </p:cNvPr>
          <p:cNvSpPr txBox="1"/>
          <p:nvPr/>
        </p:nvSpPr>
        <p:spPr>
          <a:xfrm>
            <a:off x="461434" y="1305341"/>
            <a:ext cx="3844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A list will appear with all reports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Name of each report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Report ID number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Date Submitted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Total of expenses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Status of report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C79B80-5E04-4FE2-BE92-65AAAC140F7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0190"/>
            <a:ext cx="1157733" cy="9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28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2101A93-26A1-4A9E-AB52-6DB34F81D377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BD69B0-D5C6-425D-8BC3-3C1437E4A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31A0E6-239C-44EC-B261-1B55ED0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3A8134-BA33-40A6-BBF8-9C36E1DC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9" y="271445"/>
            <a:ext cx="3756643" cy="620684"/>
          </a:xfrm>
        </p:spPr>
        <p:txBody>
          <a:bodyPr>
            <a:normAutofit fontScale="90000"/>
          </a:bodyPr>
          <a:lstStyle/>
          <a:p>
            <a:r>
              <a:rPr lang="en-US" dirty="0"/>
              <a:t>Tracking your items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B6439-E4FD-466C-804E-42302F8EE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" y="2090058"/>
            <a:ext cx="11158987" cy="419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E51B7B-5D4B-483A-B9CF-024C82102A38}"/>
              </a:ext>
            </a:extLst>
          </p:cNvPr>
          <p:cNvSpPr txBox="1"/>
          <p:nvPr/>
        </p:nvSpPr>
        <p:spPr>
          <a:xfrm>
            <a:off x="1297535" y="1144901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from list and click on Tracking</a:t>
            </a:r>
          </a:p>
        </p:txBody>
      </p:sp>
    </p:spTree>
    <p:extLst>
      <p:ext uri="{BB962C8B-B14F-4D97-AF65-F5344CB8AC3E}">
        <p14:creationId xmlns:p14="http://schemas.microsoft.com/office/powerpoint/2010/main" val="3638939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12396B5-7C0E-45DE-8F89-1C58695D78C0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DAE782-3E9F-435C-B721-9EDF883BD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02B741-A149-4323-854C-9050BF50A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3A8134-BA33-40A6-BBF8-9C36E1DC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9" y="271445"/>
            <a:ext cx="3756643" cy="620684"/>
          </a:xfrm>
        </p:spPr>
        <p:txBody>
          <a:bodyPr>
            <a:normAutofit fontScale="90000"/>
          </a:bodyPr>
          <a:lstStyle/>
          <a:p>
            <a:r>
              <a:rPr lang="en-US" dirty="0"/>
              <a:t>Tracking your items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51B7B-5D4B-483A-B9CF-024C82102A38}"/>
              </a:ext>
            </a:extLst>
          </p:cNvPr>
          <p:cNvSpPr txBox="1"/>
          <p:nvPr/>
        </p:nvSpPr>
        <p:spPr>
          <a:xfrm>
            <a:off x="1297535" y="1144901"/>
            <a:ext cx="6100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will show you the status on where the report is sitting.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B220E-6167-43A9-BF4F-05E6B050A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3930"/>
            <a:ext cx="11112500" cy="38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3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9222B-6326-34F2-A4B7-C4C1072F7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F2F211-DB1E-0742-B071-598C7F0A26C4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E409A9-22F6-58A2-9E1A-E1D89230D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EAB84F-3B24-E331-B4E3-07D057154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1EB08A-555A-50AB-2050-EAFBBBDE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9" y="271445"/>
            <a:ext cx="4869694" cy="672756"/>
          </a:xfrm>
        </p:spPr>
        <p:txBody>
          <a:bodyPr>
            <a:normAutofit fontScale="90000"/>
          </a:bodyPr>
          <a:lstStyle/>
          <a:p>
            <a:r>
              <a:rPr lang="en-US" dirty="0"/>
              <a:t>Recall Pre-Approval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32E92-21C2-93E9-EA76-6825EB526E35}"/>
              </a:ext>
            </a:extLst>
          </p:cNvPr>
          <p:cNvSpPr txBox="1"/>
          <p:nvPr/>
        </p:nvSpPr>
        <p:spPr>
          <a:xfrm>
            <a:off x="1297534" y="1144901"/>
            <a:ext cx="88548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You can only recall a Pre-Approval that is not fully approved or used/expired. Click on report you are looking for and then click on Recall button top right-hand corner of screen.  This will bring back to a draft form and will require full approval process again.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06A6A-A9E3-8F6C-FB1D-08EBEA7F5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1388"/>
            <a:ext cx="12192000" cy="46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39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A5DCE98-2EA0-4E3B-943C-BC8D0B124375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987825-5E14-4A4C-AA2B-9751B4FAD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D0AAC1-9884-4BA3-B9ED-B8DEF85CD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6932B5-8A94-4685-B745-EE5C15C3A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24" y="174568"/>
            <a:ext cx="8596668" cy="714894"/>
          </a:xfrm>
        </p:spPr>
        <p:txBody>
          <a:bodyPr>
            <a:normAutofit/>
          </a:bodyPr>
          <a:lstStyle/>
          <a:p>
            <a:r>
              <a:rPr lang="en-US" sz="3200" dirty="0"/>
              <a:t>Assigning Delegates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4416BA-D496-4BE6-AF02-2C8BF7D72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20" y="2491182"/>
            <a:ext cx="11272483" cy="4163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B7EAC0-FDA6-8CE3-1AAF-805E856FB497}"/>
              </a:ext>
            </a:extLst>
          </p:cNvPr>
          <p:cNvSpPr txBox="1"/>
          <p:nvPr/>
        </p:nvSpPr>
        <p:spPr>
          <a:xfrm>
            <a:off x="369524" y="1191348"/>
            <a:ext cx="5322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Click on your name – upper right-hand corner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Account settings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Delegate settings (left side)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9A293-7DEE-E49E-BF53-B16BAB57AEC2}"/>
              </a:ext>
            </a:extLst>
          </p:cNvPr>
          <p:cNvSpPr txBox="1"/>
          <p:nvPr/>
        </p:nvSpPr>
        <p:spPr>
          <a:xfrm>
            <a:off x="5692023" y="1052848"/>
            <a:ext cx="5322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Assign Pre-Authorization or Expense Report delegate (multiple)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Assign approval delegate (only one)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Start and end dates required</a:t>
            </a:r>
          </a:p>
        </p:txBody>
      </p:sp>
    </p:spTree>
    <p:extLst>
      <p:ext uri="{BB962C8B-B14F-4D97-AF65-F5344CB8AC3E}">
        <p14:creationId xmlns:p14="http://schemas.microsoft.com/office/powerpoint/2010/main" val="3600265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5EE38-CA0D-585C-1FAA-E9818682B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397FCFA-8469-677A-F6B3-771C3361EBBF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8DA470-4408-3698-A049-AC98C135C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147BD1-8F84-75AB-4FC4-88BEF1F3B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0E87FE-9B4A-6385-9856-58AE4CF0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24" y="174568"/>
            <a:ext cx="8596668" cy="714894"/>
          </a:xfrm>
        </p:spPr>
        <p:txBody>
          <a:bodyPr>
            <a:normAutofit/>
          </a:bodyPr>
          <a:lstStyle/>
          <a:p>
            <a:r>
              <a:rPr lang="en-US" sz="3200" dirty="0"/>
              <a:t>If submitting as Delegate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9740F-616C-E0D3-F258-16444F81C35C}"/>
              </a:ext>
            </a:extLst>
          </p:cNvPr>
          <p:cNvSpPr txBox="1"/>
          <p:nvPr/>
        </p:nvSpPr>
        <p:spPr>
          <a:xfrm>
            <a:off x="240128" y="1122337"/>
            <a:ext cx="5322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an assigned delegate, make sure to click on your name in top right-hand corner and select person you would like to submit Pre-Approval for.   </a:t>
            </a:r>
            <a:r>
              <a:rPr lang="en-US"/>
              <a:t>Once selected, </a:t>
            </a:r>
            <a:r>
              <a:rPr lang="en-US" dirty="0"/>
              <a:t>the top right-hand name will show the person’s name you are submitting for.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372DE2-6729-1E04-6BDC-7A099E7CE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198" y="695153"/>
            <a:ext cx="4953152" cy="56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62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52543-959D-D1D6-D77A-905755F5F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201" y="2211030"/>
            <a:ext cx="5515745" cy="341042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CD57FB7-E1AF-2372-1858-0BF94CAC27FD}"/>
              </a:ext>
            </a:extLst>
          </p:cNvPr>
          <p:cNvGrpSpPr/>
          <p:nvPr/>
        </p:nvGrpSpPr>
        <p:grpSpPr>
          <a:xfrm>
            <a:off x="10190480" y="3840108"/>
            <a:ext cx="2001521" cy="3027511"/>
            <a:chOff x="10190480" y="3840108"/>
            <a:chExt cx="2001521" cy="30275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C386DA-B4A2-DFEC-712B-7BC913F19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0" y="3840108"/>
              <a:ext cx="2001521" cy="30275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E400D4-19B1-4114-86FA-EA89F1357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88" y="5777610"/>
              <a:ext cx="1208518" cy="93385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7983E4D-CA22-4105-A94A-6F3ED1F22B3B}"/>
              </a:ext>
            </a:extLst>
          </p:cNvPr>
          <p:cNvSpPr txBox="1"/>
          <p:nvPr/>
        </p:nvSpPr>
        <p:spPr>
          <a:xfrm>
            <a:off x="352287" y="1723786"/>
            <a:ext cx="57437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</a:p>
          <a:p>
            <a:pPr algn="l" rtl="0" fontAlgn="base"/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Download &amp; Log In to Emburse Mobile App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sz="1800" b="0" i="0" u="sng" strike="noStrike" dirty="0">
              <a:effectLst/>
              <a:latin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 rtl="0" fontAlgn="base"/>
            <a:r>
              <a:rPr lang="en-US" sz="1800" b="0" i="0" u="sng" strike="noStrike" dirty="0">
                <a:effectLst/>
                <a:latin typeface="Calibri" panose="020F0502020204030204" pitchFamily="34" charset="0"/>
              </a:rPr>
              <a:t>https://help.mobile.emburse.com/hc/en-us/articles/14257401226637-Download-and-Log-In-to-Emburse-Enterprise-Mobile</a:t>
            </a:r>
            <a:endParaRPr lang="en-US" dirty="0"/>
          </a:p>
          <a:p>
            <a:pPr>
              <a:buClr>
                <a:schemeClr val="accent1"/>
              </a:buClr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Use Single Sign On log in information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Use Full LCSC email EX </a:t>
            </a:r>
            <a:r>
              <a:rPr lang="en-US" sz="1800" b="0" i="0" u="sng" strike="noStrike" dirty="0"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CMMCALISTER@LCSC.EDU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​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Password to computer log in</a:t>
            </a:r>
            <a:endParaRPr lang="en-US" u="none" strike="noStrike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</a:rPr>
              <a:t>Might require DUO Verification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820BA-5E79-43E0-280B-5587AFC11F13}"/>
              </a:ext>
            </a:extLst>
          </p:cNvPr>
          <p:cNvSpPr txBox="1">
            <a:spLocks/>
          </p:cNvSpPr>
          <p:nvPr/>
        </p:nvSpPr>
        <p:spPr>
          <a:xfrm>
            <a:off x="412656" y="459240"/>
            <a:ext cx="8596668" cy="7148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Emburse Enterprise App</a:t>
            </a:r>
          </a:p>
          <a:p>
            <a:r>
              <a:rPr lang="en-US" sz="3200" dirty="0"/>
              <a:t>(</a:t>
            </a:r>
            <a:r>
              <a:rPr lang="en-US" sz="2800" b="1" dirty="0"/>
              <a:t>Only works with Production</a:t>
            </a:r>
            <a:r>
              <a:rPr lang="en-US" sz="3200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44B79D-BF22-5613-F05E-88D20087DB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3487" y="22916"/>
            <a:ext cx="40671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1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25A1D-0A57-62EB-AE53-76F6CEA9E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67F7C67-BC28-51CD-4A09-BE4DDFA3DA03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88D439-DDC0-D561-B0A0-B230CF762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0EE35F-645F-9BE9-E220-58C74E57B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EA8FA5-E1E0-DC12-AEC0-65B774C35738}"/>
              </a:ext>
            </a:extLst>
          </p:cNvPr>
          <p:cNvSpPr txBox="1"/>
          <p:nvPr/>
        </p:nvSpPr>
        <p:spPr>
          <a:xfrm>
            <a:off x="494209" y="1010232"/>
            <a:ext cx="32752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Account setting to assign Delegates on the Go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Create Pre-Approval or Expense Reports on the Go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>
              <a:buClr>
                <a:schemeClr val="accent1"/>
              </a:buClr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Tracking and return to Draft on the Go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D1790-19BB-4305-A59C-9F9D0B7C768A}"/>
              </a:ext>
            </a:extLst>
          </p:cNvPr>
          <p:cNvSpPr txBox="1">
            <a:spLocks/>
          </p:cNvSpPr>
          <p:nvPr/>
        </p:nvSpPr>
        <p:spPr>
          <a:xfrm>
            <a:off x="654196" y="295338"/>
            <a:ext cx="8596668" cy="7148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App Advantage</a:t>
            </a:r>
          </a:p>
        </p:txBody>
      </p:sp>
      <p:pic>
        <p:nvPicPr>
          <p:cNvPr id="9" name="Picture 8" descr="A cell phone with a screen and text&#10;&#10;AI-generated content may be incorrect.">
            <a:extLst>
              <a:ext uri="{FF2B5EF4-FFF2-40B4-BE49-F238E27FC236}">
                <a16:creationId xmlns:a16="http://schemas.microsoft.com/office/drawing/2014/main" id="{2AC2433E-1A80-9A0E-45B5-9A700E7D7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6043" y="1212850"/>
            <a:ext cx="5613400" cy="421005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043DE1-CCC8-B666-4286-F1D04E6494AB}"/>
              </a:ext>
            </a:extLst>
          </p:cNvPr>
          <p:cNvCxnSpPr>
            <a:cxnSpLocks/>
          </p:cNvCxnSpPr>
          <p:nvPr/>
        </p:nvCxnSpPr>
        <p:spPr>
          <a:xfrm flipV="1">
            <a:off x="3157268" y="1226069"/>
            <a:ext cx="5385677" cy="21416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18EA6C-8DF8-FDB9-8B9D-866B86B2CEC2}"/>
              </a:ext>
            </a:extLst>
          </p:cNvPr>
          <p:cNvCxnSpPr>
            <a:cxnSpLocks/>
          </p:cNvCxnSpPr>
          <p:nvPr/>
        </p:nvCxnSpPr>
        <p:spPr>
          <a:xfrm>
            <a:off x="3536830" y="3880419"/>
            <a:ext cx="4209691" cy="138169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B944BF-D7A6-E0AA-FA5F-372A29C45030}"/>
              </a:ext>
            </a:extLst>
          </p:cNvPr>
          <p:cNvCxnSpPr>
            <a:cxnSpLocks/>
          </p:cNvCxnSpPr>
          <p:nvPr/>
        </p:nvCxnSpPr>
        <p:spPr>
          <a:xfrm>
            <a:off x="3536830" y="5477728"/>
            <a:ext cx="4813540" cy="74202"/>
          </a:xfrm>
          <a:prstGeom prst="straightConnector1">
            <a:avLst/>
          </a:prstGeom>
          <a:ln w="476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438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82" y="1052616"/>
            <a:ext cx="7248436" cy="2828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5518FE9-DB90-4557-949E-4C3BD9DE2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62510"/>
            <a:ext cx="12192000" cy="119007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COTravel@lcsc.edu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208-792-2689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4032247" y="4823183"/>
            <a:ext cx="41275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48;p23"/>
          <p:cNvSpPr txBox="1"/>
          <p:nvPr/>
        </p:nvSpPr>
        <p:spPr>
          <a:xfrm>
            <a:off x="0" y="4245610"/>
            <a:ext cx="12192000" cy="6283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/>
            <a:r>
              <a:rPr lang="en-US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you. Questions?</a:t>
            </a:r>
          </a:p>
        </p:txBody>
      </p:sp>
    </p:spTree>
    <p:extLst>
      <p:ext uri="{BB962C8B-B14F-4D97-AF65-F5344CB8AC3E}">
        <p14:creationId xmlns:p14="http://schemas.microsoft.com/office/powerpoint/2010/main" val="194311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BBC5B-568B-13CE-FF4B-53F72FDB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2BB381A-0817-4E2C-AEFB-3100364CCA83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7049E8-20F8-4724-A166-A42BB348F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BED4D0-0E43-41F8-A60F-A3502C471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A95AA4D-A3E6-0EF9-FDF2-79D662CFE29E}"/>
              </a:ext>
            </a:extLst>
          </p:cNvPr>
          <p:cNvSpPr txBox="1"/>
          <p:nvPr/>
        </p:nvSpPr>
        <p:spPr>
          <a:xfrm>
            <a:off x="214663" y="219895"/>
            <a:ext cx="924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Creating Pre-Approval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F71E20-8C91-BD83-49CE-2568C7A5D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377" y="1932645"/>
            <a:ext cx="5350763" cy="38650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1974D-2798-2266-95F0-D209D414DC77}"/>
              </a:ext>
            </a:extLst>
          </p:cNvPr>
          <p:cNvSpPr txBox="1"/>
          <p:nvPr/>
        </p:nvSpPr>
        <p:spPr>
          <a:xfrm>
            <a:off x="347432" y="1106355"/>
            <a:ext cx="546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Create button to start a Pre-Approval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156987-BF29-BC72-7217-DEFB09CB7E54}"/>
              </a:ext>
            </a:extLst>
          </p:cNvPr>
          <p:cNvGrpSpPr/>
          <p:nvPr/>
        </p:nvGrpSpPr>
        <p:grpSpPr>
          <a:xfrm>
            <a:off x="322263" y="1956709"/>
            <a:ext cx="10945342" cy="4035039"/>
            <a:chOff x="322263" y="1956709"/>
            <a:chExt cx="10945342" cy="40350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8CECBF-0EA1-C167-B7C7-DD862DA9F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263" y="1966823"/>
              <a:ext cx="5611008" cy="3439005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E49136F-0DA6-9242-75D6-64514E9C06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61881" y="4779034"/>
              <a:ext cx="143410" cy="121271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46A126-05AB-680F-456F-828E15A34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7910" y="1956709"/>
              <a:ext cx="5289695" cy="3840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233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ECC4639-1336-469B-A818-179530715E0C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04D647-124D-45A0-862D-96D02351B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8C9BF1A-F0C3-4123-BA5E-B56D5B9D2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Creating Pre-Approval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305341"/>
            <a:ext cx="38447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in the following information:</a:t>
            </a:r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b="1" dirty="0"/>
              <a:t>Report Name (Location, First date of travel, Warrior ID number)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Start and end date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Business Purpose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Report Type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Click any boxes that apply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Allocations (Cost Center)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Click Save when done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3E5CE-4000-CE6E-7A25-C022BCF54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758" y="219895"/>
            <a:ext cx="6810040" cy="58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7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23944BB-EB46-4FBC-B7B3-75FB677029BA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A5F939-DBD9-4691-9F2D-CA7E662B7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4A24A8-A54B-45E4-B219-1EF742B01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Add Pre-Approval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Estimates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305341"/>
            <a:ext cx="38447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tiles provided to add estimated totals to Pre-Approval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Air Travel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Ground Transportation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Hotel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Meals/Entertainment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Dues/Fees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Professional Development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Miscellaneous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/>
              <a:t>Most expenses are estimates with just a total entered.  A few require more information like Mileage (if using provided map) and Meals- Per Diem Wizard.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1A1AB-5B2F-44D9-A6A9-1F6809900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134" y="1117600"/>
            <a:ext cx="7425203" cy="35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4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68BA9BB-35A2-4152-9B9D-BD1DFC36EFBC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B941D8-D5C9-4039-9A2D-45EF4082B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669E16-27CD-436C-8837-A0697DFAA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Add Pre-Approval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Estimates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305341"/>
            <a:ext cx="38447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Air Travel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Airfare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Air WIFI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Baggage Fee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0A7BBE-93DD-7EF1-9B55-0D9764657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275" y="1291278"/>
            <a:ext cx="8954750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3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7A9B01-0043-4D3E-B6EA-80641E0F8F60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593C39-E22A-452F-9ABE-BB42D6E84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3B33B1-6A15-4318-A911-A18816732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Add Pre-Approval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Estimates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305341"/>
            <a:ext cx="38447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Ground Transportation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Car Rental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Fuel Receipts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b="1" dirty="0"/>
              <a:t>Mileage (for driving personal vehicle)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Parking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Public Transit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Taxi/ Car Service (including ride shares like Uber/Lyft)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Tolls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Train / Rail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5415E-BA33-D170-CD98-331FDA1D0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800" y="1202736"/>
            <a:ext cx="7477766" cy="44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26373C-2988-4B7F-9DB8-344018C86FB3}"/>
              </a:ext>
            </a:extLst>
          </p:cNvPr>
          <p:cNvGrpSpPr/>
          <p:nvPr/>
        </p:nvGrpSpPr>
        <p:grpSpPr>
          <a:xfrm>
            <a:off x="7589254" y="6648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D108A0E-1B75-4F45-BBA9-1BCB3D2D0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5F0203-569F-42C4-8855-A7CB90892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Add Pre-Approval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Estimates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214663" y="1305341"/>
            <a:ext cx="40915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Using mileage for personal vehicle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If you want to use Google maps as supporting mileage 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Click on </a:t>
            </a:r>
            <a:r>
              <a:rPr lang="en-US" dirty="0">
                <a:highlight>
                  <a:srgbClr val="FFFF00"/>
                </a:highlight>
              </a:rPr>
              <a:t>Calculate Mileage</a:t>
            </a:r>
          </a:p>
          <a:p>
            <a:pPr lvl="2">
              <a:buClr>
                <a:schemeClr val="accent1"/>
              </a:buClr>
            </a:pPr>
            <a:endParaRPr lang="en-US" dirty="0">
              <a:highlight>
                <a:srgbClr val="FFFF00"/>
              </a:highlight>
            </a:endParaRP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Or use </a:t>
            </a:r>
            <a:r>
              <a:rPr lang="en-US" dirty="0">
                <a:highlight>
                  <a:srgbClr val="FF0000"/>
                </a:highlight>
              </a:rPr>
              <a:t>estimated miles </a:t>
            </a:r>
            <a:r>
              <a:rPr lang="en-US" dirty="0"/>
              <a:t>for driving personal vehicle</a:t>
            </a:r>
          </a:p>
          <a:p>
            <a:pPr marL="1200150" lvl="2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Supporting documents will be required for Expense Report </a:t>
            </a:r>
          </a:p>
          <a:p>
            <a:pPr lvl="1">
              <a:buClr>
                <a:schemeClr val="accent1"/>
              </a:buClr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86467-C7B2-13A4-0764-069D25D80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747" y="1567777"/>
            <a:ext cx="7125213" cy="316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2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98454C-7C4B-4108-AEE1-6BF53E30268F}"/>
              </a:ext>
            </a:extLst>
          </p:cNvPr>
          <p:cNvGrpSpPr/>
          <p:nvPr/>
        </p:nvGrpSpPr>
        <p:grpSpPr>
          <a:xfrm>
            <a:off x="7666892" y="22916"/>
            <a:ext cx="4525109" cy="6844703"/>
            <a:chOff x="7666892" y="22916"/>
            <a:chExt cx="4525109" cy="68447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531948-96E1-4640-B24A-96F0BC8E3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92" y="22916"/>
              <a:ext cx="4525109" cy="68447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F52D56-D051-4ED9-A78B-BC8EF5A23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482" y="5797706"/>
              <a:ext cx="1208518" cy="933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9C556A-32C5-457D-9701-C62DA1F9B572}"/>
              </a:ext>
            </a:extLst>
          </p:cNvPr>
          <p:cNvSpPr txBox="1"/>
          <p:nvPr/>
        </p:nvSpPr>
        <p:spPr>
          <a:xfrm>
            <a:off x="214663" y="219895"/>
            <a:ext cx="9248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Add Pre-Approval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Estimates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2B94-F592-4A33-AAC4-1EF0C02C008C}"/>
              </a:ext>
            </a:extLst>
          </p:cNvPr>
          <p:cNvSpPr txBox="1"/>
          <p:nvPr/>
        </p:nvSpPr>
        <p:spPr>
          <a:xfrm>
            <a:off x="461434" y="1305341"/>
            <a:ext cx="38447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Using Google maps to support mileage for Personal Vehicle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Type start address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Type end address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Click on </a:t>
            </a:r>
            <a:r>
              <a:rPr lang="en-US" dirty="0">
                <a:highlight>
                  <a:srgbClr val="FFFF00"/>
                </a:highlight>
              </a:rPr>
              <a:t>Return to Start </a:t>
            </a:r>
            <a:r>
              <a:rPr lang="en-US" dirty="0"/>
              <a:t>to auto calculate a return 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en-US" dirty="0"/>
              <a:t>Or you can use </a:t>
            </a:r>
            <a:r>
              <a:rPr lang="en-US" dirty="0">
                <a:highlight>
                  <a:srgbClr val="FF0000"/>
                </a:highlight>
              </a:rPr>
              <a:t>Add Destination</a:t>
            </a:r>
            <a:r>
              <a:rPr lang="en-US" dirty="0"/>
              <a:t> to add additional locations</a:t>
            </a:r>
          </a:p>
          <a:p>
            <a:pPr marL="1200150" lvl="2" indent="-285750">
              <a:buClr>
                <a:schemeClr val="accent1"/>
              </a:buClr>
              <a:buFont typeface="Wingdings 3" panose="05040102010807070707" pitchFamily="18" charset="2"/>
              <a:buChar char="u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12C3E-8242-4A5F-5C8D-DC14C7DD9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189" y="219895"/>
            <a:ext cx="6567249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48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788</Words>
  <Application>Microsoft Office PowerPoint</Application>
  <PresentationFormat>Widescreen</PresentationFormat>
  <Paragraphs>200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Segoe UI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Tracking your items </vt:lpstr>
      <vt:lpstr>Tracking your items</vt:lpstr>
      <vt:lpstr>Tracking your items</vt:lpstr>
      <vt:lpstr>Tracking your items</vt:lpstr>
      <vt:lpstr>Recall Pre-Approval</vt:lpstr>
      <vt:lpstr>Assigning Delegates</vt:lpstr>
      <vt:lpstr>If submitting as Delegate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River</dc:title>
  <dc:creator>Debbie S. Stellyes</dc:creator>
  <cp:lastModifiedBy>Calahan M. McAlister</cp:lastModifiedBy>
  <cp:revision>108</cp:revision>
  <cp:lastPrinted>2025-02-10T22:39:00Z</cp:lastPrinted>
  <dcterms:created xsi:type="dcterms:W3CDTF">2024-10-29T19:46:28Z</dcterms:created>
  <dcterms:modified xsi:type="dcterms:W3CDTF">2026-02-10T00:59:46Z</dcterms:modified>
</cp:coreProperties>
</file>